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48"/>
  </p:notesMasterIdLst>
  <p:handoutMasterIdLst>
    <p:handoutMasterId r:id="rId49"/>
  </p:handoutMasterIdLst>
  <p:sldIdLst>
    <p:sldId id="256" r:id="rId2"/>
    <p:sldId id="273" r:id="rId3"/>
    <p:sldId id="325" r:id="rId4"/>
    <p:sldId id="326" r:id="rId5"/>
    <p:sldId id="327" r:id="rId6"/>
    <p:sldId id="334" r:id="rId7"/>
    <p:sldId id="335" r:id="rId8"/>
    <p:sldId id="338" r:id="rId9"/>
    <p:sldId id="329" r:id="rId10"/>
    <p:sldId id="258" r:id="rId11"/>
    <p:sldId id="328" r:id="rId12"/>
    <p:sldId id="270" r:id="rId13"/>
    <p:sldId id="269" r:id="rId14"/>
    <p:sldId id="271" r:id="rId15"/>
    <p:sldId id="261" r:id="rId16"/>
    <p:sldId id="266" r:id="rId17"/>
    <p:sldId id="263" r:id="rId18"/>
    <p:sldId id="264" r:id="rId19"/>
    <p:sldId id="280" r:id="rId20"/>
    <p:sldId id="281" r:id="rId21"/>
    <p:sldId id="268" r:id="rId22"/>
    <p:sldId id="267" r:id="rId23"/>
    <p:sldId id="292" r:id="rId24"/>
    <p:sldId id="291" r:id="rId25"/>
    <p:sldId id="282" r:id="rId26"/>
    <p:sldId id="283" r:id="rId27"/>
    <p:sldId id="284" r:id="rId28"/>
    <p:sldId id="272" r:id="rId29"/>
    <p:sldId id="274" r:id="rId30"/>
    <p:sldId id="275" r:id="rId31"/>
    <p:sldId id="278" r:id="rId32"/>
    <p:sldId id="339" r:id="rId33"/>
    <p:sldId id="340" r:id="rId34"/>
    <p:sldId id="341" r:id="rId35"/>
    <p:sldId id="343" r:id="rId36"/>
    <p:sldId id="344" r:id="rId37"/>
    <p:sldId id="342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289" r:id="rId46"/>
    <p:sldId id="323" r:id="rId4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55" autoAdjust="0"/>
    <p:restoredTop sz="94698" autoAdjust="0"/>
  </p:normalViewPr>
  <p:slideViewPr>
    <p:cSldViewPr>
      <p:cViewPr varScale="1">
        <p:scale>
          <a:sx n="104" d="100"/>
          <a:sy n="104" d="100"/>
        </p:scale>
        <p:origin x="166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134"/>
    </p:cViewPr>
  </p:sorterViewPr>
  <p:notesViewPr>
    <p:cSldViewPr>
      <p:cViewPr varScale="1">
        <p:scale>
          <a:sx n="79" d="100"/>
          <a:sy n="79" d="100"/>
        </p:scale>
        <p:origin x="23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6.xml"/><Relationship Id="rId2" Type="http://schemas.openxmlformats.org/officeDocument/2006/relationships/slide" Target="slides/slide30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9C9260-F831-485A-8FAC-329B6C08D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381327" y="8685213"/>
            <a:ext cx="47508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CA80-42EF-4D35-9219-9F8391F026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8321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1FF15550-F31E-4B7C-AC14-7F4C128AF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Espaço Reservado para Imagem de Slide 2">
            <a:extLst>
              <a:ext uri="{FF2B5EF4-FFF2-40B4-BE49-F238E27FC236}">
                <a16:creationId xmlns:a16="http://schemas.microsoft.com/office/drawing/2014/main" id="{B03991D3-5A34-4965-8A32-A47CD3EA38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7D027FE-1B05-4820-A891-7A7A977EE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9319" y="8685213"/>
            <a:ext cx="54709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E9253-3C38-4871-9D46-9F0192C35437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3">
            <a:extLst>
              <a:ext uri="{FF2B5EF4-FFF2-40B4-BE49-F238E27FC236}">
                <a16:creationId xmlns:a16="http://schemas.microsoft.com/office/drawing/2014/main" id="{7E730C14-DEB8-4E04-A04F-8BF7232ADC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000"/>
            </a:lvl1pPr>
          </a:lstStyle>
          <a:p>
            <a:pPr lvl="0"/>
            <a:r>
              <a:rPr lang="pt-BR" altLang="pt-BR" noProof="0"/>
              <a:t>Clique para editar o estilo do subtítulo mestre</a:t>
            </a: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D38A7ED0-E005-4C60-AD40-1FD7F648A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69D46E-B07B-47EA-AC7B-92FEFD05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92CEEEA-5843-4EB2-AB66-65E5AD263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04448" y="6492875"/>
            <a:ext cx="539552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000620-6E41-4852-92FF-0744E4B9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1711325"/>
            <a:ext cx="8583613" cy="35178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CD47F8C5-7FD8-4FC5-906C-C0A7099ADA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5536" y="6597352"/>
            <a:ext cx="7992888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57D8C88-6D09-4E53-9727-CEFEA084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60BF397-D305-4104-A123-C7D7DAE4C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04448" y="6492875"/>
            <a:ext cx="539552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01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B978D7-EB02-46AB-B492-C75A27B61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19900" y="274638"/>
            <a:ext cx="2144713" cy="59626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1E7D3A-2784-4448-8EAD-6AED4CE2E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74638"/>
            <a:ext cx="6286500" cy="5962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95C946CA-6928-43F9-81D0-C85330435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1560" y="6597352"/>
            <a:ext cx="7776864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1F80FE-12EA-48C4-96D1-69F9F567BA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56970" y="6492875"/>
            <a:ext cx="486966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906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884A1FAD-E919-4DEC-A825-EB0028AD1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0208"/>
            <a:ext cx="7992888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6F2E917-E4CC-41F0-BE24-5EDAEE66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C75C74-DD97-4573-B394-844A3A79E2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8912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92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3CC3F-A9A0-4162-A7A8-AF957377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98C38EF-0856-4008-9299-CFB253D713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456" y="6492875"/>
            <a:ext cx="466344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ACB70E4-27ED-48F8-BC0C-F64D42B81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 dirty="0"/>
              <a:t>Projeto de Software - Sildenir A. Ribeiro, </a:t>
            </a:r>
            <a:r>
              <a:rPr lang="pt-BR" altLang="pt-BR" dirty="0" err="1"/>
              <a:t>DSc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85584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A453F-1DAC-4719-9C67-6379BB6E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F2F556-AD44-488B-B9D1-A9A9974D5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11325"/>
            <a:ext cx="8583613" cy="3517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5E0BB8-AD09-4467-AECC-F5335D9AD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5536" y="6597352"/>
            <a:ext cx="7992888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B75528-64F2-4D9C-B3A4-D39F75BDD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04448" y="6491691"/>
            <a:ext cx="520064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4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57C247-337A-449E-B5C1-0A590B4D9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CCB7B2A-883E-4CDF-9928-E6C498C91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1560" y="6597352"/>
            <a:ext cx="7776864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EDB5F76-4F5A-46DC-9F64-86B81F6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EC0AF46-F209-4527-831D-D0986FA1B4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2440" y="6488259"/>
            <a:ext cx="611560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50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3C0E09-3C99-4C8F-A35E-849661BEE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711325"/>
            <a:ext cx="42148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7527ED-ACC2-4BFA-8FD3-AED41A65F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8213" y="1711325"/>
            <a:ext cx="4216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7C3FB752-2E85-4A50-A220-753F9789F0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5536" y="6597352"/>
            <a:ext cx="7992888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EF5FC31-4CAF-451A-A49E-1C3C1EF6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886D23-F599-4FEE-8053-48BDB61EFC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76456" y="6491691"/>
            <a:ext cx="467544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04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E84BF-A748-4673-8EA2-B60953AD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47F902-5AD3-427D-8927-DD2CBB834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E2FBCE-EF99-445D-9C3E-1D04AB97A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E63220B-BB98-4DBD-8D17-02A18C8C1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B10625-2414-40CD-90C2-13449A80B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92A7E79D-2605-4558-BD6D-853EF4B0A0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5536" y="6597352"/>
            <a:ext cx="7992888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F2CB3A01-3F9D-47BE-A65F-8DB5C7D5C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29042" y="6492875"/>
            <a:ext cx="414958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05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878E8-97FB-4C95-B65D-03AA6754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1DEF5E3F-89CE-44EE-8244-E4278150A0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97352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CE1E04-AE5F-4C05-A09B-5DD20FC60B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29042" y="6492875"/>
            <a:ext cx="414958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169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B4139F-CCED-46DE-9870-6E223813C1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568" y="6597352"/>
            <a:ext cx="7704856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C177F62-37D3-4095-8ADF-55AB16C5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49E854-58CB-4B80-9568-182A631F8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76456" y="6491691"/>
            <a:ext cx="448056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60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4B14DE-8D4D-43C7-B377-DB432479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B56B0D-4B64-47FA-9B41-20555914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AE75D352-709F-475D-A089-E0A47F886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1560" y="6597352"/>
            <a:ext cx="7776864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57C72D22-623D-41BE-99FF-7D006117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7561A54-E1FD-460C-85B1-5E17CE1B86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78160" y="6492875"/>
            <a:ext cx="558974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25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B4F1C-4603-473D-8F4B-21D6CAC3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4CB8F5F-FE71-4BDC-B0F8-7BF8ED257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98F97B-D65A-4C8E-A726-05CB1176A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08FD2651-8E50-445E-BCD5-E403F8DD0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568" y="6597352"/>
            <a:ext cx="7776864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4CE1A38-70C5-44A3-B528-C4FC8FD0A6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76456" y="6492875"/>
            <a:ext cx="467544" cy="365125"/>
          </a:xfrm>
        </p:spPr>
        <p:txBody>
          <a:bodyPr/>
          <a:lstStyle/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ítulo 2">
            <a:extLst>
              <a:ext uri="{FF2B5EF4-FFF2-40B4-BE49-F238E27FC236}">
                <a16:creationId xmlns:a16="http://schemas.microsoft.com/office/drawing/2014/main" id="{1F2D90C9-1CB3-4026-9780-0D39C353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6AC54B6-B7A5-4387-A4A3-764CDD9E4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EC6ABE-D133-44D2-AE21-8F703E17A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4448" y="6381328"/>
            <a:ext cx="414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BC8FC-6127-4EB5-B44D-FD4F4910AEC2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Espaço Reservado para Rodapé 3">
            <a:extLst>
              <a:ext uri="{FF2B5EF4-FFF2-40B4-BE49-F238E27FC236}">
                <a16:creationId xmlns:a16="http://schemas.microsoft.com/office/drawing/2014/main" id="{F9AF2EB2-CB27-445F-8436-B4AD59F44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entury Gothic" panose="020B0502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entury Gothic" panose="020B0502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entury Gothic" panose="020B0502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entury Gothic" panose="020B0502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entury Gothic" panose="020B0502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entury Gothic" panose="020B0502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entury Gothic" panose="020B0502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entury Gothic" panose="020B0502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25000"/>
        </a:spcAft>
        <a:buClr>
          <a:srgbClr val="CC0000"/>
        </a:buClr>
        <a:buSzPct val="9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7847D27D-571C-4BC7-90BC-1687DB7B37E2}"/>
              </a:ext>
            </a:extLst>
          </p:cNvPr>
          <p:cNvSpPr txBox="1"/>
          <p:nvPr/>
        </p:nvSpPr>
        <p:spPr>
          <a:xfrm>
            <a:off x="0" y="1556792"/>
            <a:ext cx="91592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/>
            <a:r>
              <a:rPr lang="pt-BR" altLang="pt-BR" sz="5400" b="1" cap="small" dirty="0">
                <a:ln w="9000" cmpd="sng">
                  <a:solidFill>
                    <a:srgbClr val="0033CC"/>
                  </a:solidFill>
                  <a:prstDash val="solid"/>
                </a:ln>
                <a:solidFill>
                  <a:srgbClr val="17406D">
                    <a:lumMod val="60000"/>
                    <a:lumOff val="40000"/>
                  </a:srgbClr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gestão Ágeis de projetos de software</a:t>
            </a:r>
            <a:endParaRPr lang="pt-BR" sz="2400" dirty="0">
              <a:solidFill>
                <a:srgbClr val="FFFFFF"/>
              </a:solidFill>
              <a:latin typeface="Times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2E330B1-CDDF-4859-98BA-12E4A7D7F4D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7956375" cy="917956"/>
          </a:xfrm>
          <a:prstGeom prst="rect">
            <a:avLst/>
          </a:prstGeom>
          <a:solidFill>
            <a:srgbClr val="0F6FC6">
              <a:lumMod val="50000"/>
            </a:srgbClr>
          </a:solidFill>
        </p:spPr>
        <p:txBody>
          <a:bodyPr vert="horz" lIns="45720" rIns="45720">
            <a:normAutofit fontScale="62500" lnSpcReduction="20000"/>
          </a:bodyPr>
          <a:lstStyle>
            <a:lvl1pPr marL="0" marR="64008" indent="0" algn="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 fontAlgn="auto">
              <a:buClr>
                <a:srgbClr val="0F6FC6"/>
              </a:buClr>
              <a:defRPr/>
            </a:pPr>
            <a:r>
              <a:rPr lang="pt-BR" altLang="pt-BR" sz="4400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B0604020202020204" pitchFamily="18" charset="0"/>
              </a:rPr>
              <a:t>Gestão de Projeto de Software</a:t>
            </a:r>
          </a:p>
          <a:p>
            <a:pPr algn="ctr" fontAlgn="auto">
              <a:buClr>
                <a:srgbClr val="0F6FC6"/>
              </a:buClr>
              <a:defRPr/>
            </a:pPr>
            <a:r>
              <a:rPr lang="pt-BR" altLang="pt-BR" sz="2100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BSI – Bacharelado em Sistemas de Informação</a:t>
            </a:r>
          </a:p>
          <a:p>
            <a:pPr algn="ctr" fontAlgn="auto">
              <a:buClr>
                <a:srgbClr val="0F6FC6"/>
              </a:buClr>
              <a:defRPr/>
            </a:pPr>
            <a:r>
              <a:rPr lang="pt-BR" altLang="pt-BR" sz="2100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CEFET/RJ - Campus – maria da Graça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A9C4AD-0BAE-4FCF-B0D5-2EEEC3157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036" y="9236"/>
            <a:ext cx="1167337" cy="899484"/>
          </a:xfrm>
          <a:prstGeom prst="rect">
            <a:avLst/>
          </a:prstGeom>
          <a:ln>
            <a:solidFill>
              <a:srgbClr val="063DE8">
                <a:lumMod val="50000"/>
              </a:srgbClr>
            </a:solidFill>
          </a:ln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97665F5-0347-451A-B421-758F912FA8B3}"/>
              </a:ext>
            </a:extLst>
          </p:cNvPr>
          <p:cNvGrpSpPr/>
          <p:nvPr/>
        </p:nvGrpSpPr>
        <p:grpSpPr>
          <a:xfrm>
            <a:off x="-10941" y="3933056"/>
            <a:ext cx="9162040" cy="864096"/>
            <a:chOff x="0" y="3704332"/>
            <a:chExt cx="9162040" cy="673472"/>
          </a:xfrm>
        </p:grpSpPr>
        <p:sp>
          <p:nvSpPr>
            <p:cNvPr id="12" name="Line 4">
              <a:extLst>
                <a:ext uri="{FF2B5EF4-FFF2-40B4-BE49-F238E27FC236}">
                  <a16:creationId xmlns:a16="http://schemas.microsoft.com/office/drawing/2014/main" id="{C883FBC9-108D-4770-9A9F-FE78A1A6B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4332"/>
              <a:ext cx="9144000" cy="12700"/>
            </a:xfrm>
            <a:prstGeom prst="line">
              <a:avLst/>
            </a:prstGeom>
            <a:noFill/>
            <a:ln w="50800">
              <a:solidFill>
                <a:srgbClr val="00206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>
                <a:ln w="127000">
                  <a:solidFill>
                    <a:schemeClr val="tx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imes" panose="02020603050405020304" pitchFamily="18" charset="0"/>
              </a:endParaRPr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27D020F4-88EF-4DA5-BC92-D4C09BF5700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0" y="3789040"/>
              <a:ext cx="9153524" cy="504056"/>
            </a:xfrm>
            <a:prstGeom prst="rect">
              <a:avLst/>
            </a:prstGeom>
            <a:solidFill>
              <a:srgbClr val="002060"/>
            </a:solidFill>
          </p:spPr>
          <p:txBody>
            <a:bodyPr vert="horz" lIns="45720" rIns="45720">
              <a:normAutofit/>
            </a:bodyPr>
            <a:lstStyle>
              <a:lvl1pPr marL="0" marR="64008" indent="0" algn="r" rtl="0" eaLnBrk="1" latinLnBrk="0" hangingPunct="1"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ct val="68000"/>
                <a:buFont typeface="Wingdings 3"/>
                <a:buNone/>
                <a:defRPr kumimoji="0" sz="2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1" latinLnBrk="0" hangingPunct="1">
                <a:spcBef>
                  <a:spcPts val="324"/>
                </a:spcBef>
                <a:buClr>
                  <a:schemeClr val="accent1"/>
                </a:buClr>
                <a:buFont typeface="Verdana"/>
                <a:buNone/>
                <a:defRPr kumimoji="0"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1" latinLnBrk="0" hangingPunct="1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/>
                <a:buNone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1" latinLnBrk="0" hangingPunct="1">
                <a:spcBef>
                  <a:spcPts val="350"/>
                </a:spcBef>
                <a:buClr>
                  <a:schemeClr val="accent2"/>
                </a:buClr>
                <a:buFont typeface="Wingdings 2"/>
                <a:buNone/>
                <a:defRPr kumimoji="0"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1" latinLnBrk="0" hangingPunct="1">
                <a:spcBef>
                  <a:spcPts val="350"/>
                </a:spcBef>
                <a:buClr>
                  <a:schemeClr val="accent2"/>
                </a:buClr>
                <a:buFont typeface="Wingdings 2"/>
                <a:buNone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None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None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None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None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algn="ctr" fontAlgn="auto">
                <a:lnSpc>
                  <a:spcPct val="150000"/>
                </a:lnSpc>
                <a:buClr>
                  <a:srgbClr val="0F6FC6"/>
                </a:buClr>
                <a:defRPr/>
              </a:pPr>
              <a:r>
                <a:rPr lang="pt-BR" altLang="pt-BR" sz="2000" cap="small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Sans Unicode"/>
                </a:rPr>
                <a:t>Sildenir A. Ribeiro, </a:t>
              </a:r>
              <a:r>
                <a:rPr lang="pt-BR" altLang="pt-BR" sz="2000" cap="small" dirty="0" err="1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Sans Unicode"/>
                </a:rPr>
                <a:t>DSc</a:t>
              </a:r>
              <a:endParaRPr lang="pt-BR" altLang="pt-BR" sz="2000" cap="small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endParaRPr>
            </a:p>
          </p:txBody>
        </p:sp>
        <p:sp>
          <p:nvSpPr>
            <p:cNvPr id="14" name="Line 4">
              <a:extLst>
                <a:ext uri="{FF2B5EF4-FFF2-40B4-BE49-F238E27FC236}">
                  <a16:creationId xmlns:a16="http://schemas.microsoft.com/office/drawing/2014/main" id="{DEE02670-29EB-46DD-B1FF-DA8CFF92B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365104"/>
              <a:ext cx="9162040" cy="12700"/>
            </a:xfrm>
            <a:prstGeom prst="line">
              <a:avLst/>
            </a:prstGeom>
            <a:noFill/>
            <a:ln w="50800">
              <a:solidFill>
                <a:srgbClr val="00206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>
                <a:ln w="127000">
                  <a:solidFill>
                    <a:schemeClr val="tx1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imes" panose="02020603050405020304" pitchFamily="18" charset="0"/>
              </a:endParaRPr>
            </a:p>
          </p:txBody>
        </p:sp>
      </p:grpSp>
      <p:sp>
        <p:nvSpPr>
          <p:cNvPr id="16" name="Espaço Reservado para Rodapé 3">
            <a:extLst>
              <a:ext uri="{FF2B5EF4-FFF2-40B4-BE49-F238E27FC236}">
                <a16:creationId xmlns:a16="http://schemas.microsoft.com/office/drawing/2014/main" id="{2CBBB701-9BE4-40C0-AA7F-73FF10A73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5536" y="6597352"/>
            <a:ext cx="7992888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 dirty="0"/>
              <a:t>Projeto de Software - Sildenir A. Ribeiro, </a:t>
            </a:r>
            <a:r>
              <a:rPr lang="pt-BR" altLang="pt-BR" dirty="0" err="1"/>
              <a:t>DSc</a:t>
            </a:r>
            <a:endParaRPr lang="pt-BR" altLang="pt-BR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>
            <a:extLst>
              <a:ext uri="{FF2B5EF4-FFF2-40B4-BE49-F238E27FC236}">
                <a16:creationId xmlns:a16="http://schemas.microsoft.com/office/drawing/2014/main" id="{4D1AFDE2-7BBC-40DC-9DAF-6BAD01F30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052736"/>
            <a:ext cx="8928992" cy="1760538"/>
          </a:xfrm>
        </p:spPr>
        <p:txBody>
          <a:bodyPr>
            <a:normAutofit lnSpcReduction="10000"/>
          </a:bodyPr>
          <a:lstStyle/>
          <a:p>
            <a:r>
              <a:rPr lang="pt-BR" altLang="pt-BR" dirty="0"/>
              <a:t>Estuda e aplica as melhores formas de </a:t>
            </a:r>
            <a:r>
              <a:rPr lang="pt-BR" altLang="pt-BR" b="1" dirty="0">
                <a:solidFill>
                  <a:schemeClr val="tx2"/>
                </a:solidFill>
              </a:rPr>
              <a:t>desenvolver software</a:t>
            </a:r>
            <a:r>
              <a:rPr lang="pt-BR" altLang="pt-BR" dirty="0"/>
              <a:t> através da nossa própria prática e auxiliando mútuo entre as equipes.</a:t>
            </a:r>
          </a:p>
          <a:p>
            <a:r>
              <a:rPr lang="pt-BR" altLang="pt-BR" sz="2400" b="1" dirty="0">
                <a:latin typeface="Verdana" panose="020B0604030504040204" pitchFamily="34" charset="0"/>
              </a:rPr>
              <a:t>Valores</a:t>
            </a:r>
          </a:p>
          <a:p>
            <a:endParaRPr lang="pt-BR" altLang="pt-BR" dirty="0"/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EAE94F08-D24D-4D41-BE45-AA8A4B2ED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780928"/>
            <a:ext cx="3962400" cy="1311275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 dirty="0">
                <a:latin typeface="Verdana" panose="020B0604030504040204" pitchFamily="34" charset="0"/>
              </a:rPr>
              <a:t>Indivíduos e Iterações	</a:t>
            </a:r>
          </a:p>
          <a:p>
            <a:r>
              <a:rPr lang="pt-BR" altLang="pt-BR" sz="2000" dirty="0">
                <a:latin typeface="Verdana" panose="020B0604030504040204" pitchFamily="34" charset="0"/>
              </a:rPr>
              <a:t>Software funcionando</a:t>
            </a:r>
          </a:p>
          <a:p>
            <a:r>
              <a:rPr lang="pt-BR" altLang="pt-BR" sz="2000" dirty="0">
                <a:latin typeface="Verdana" panose="020B0604030504040204" pitchFamily="34" charset="0"/>
              </a:rPr>
              <a:t>Colaboração com cliente</a:t>
            </a:r>
          </a:p>
          <a:p>
            <a:r>
              <a:rPr lang="pt-BR" altLang="pt-BR" sz="2000" dirty="0">
                <a:latin typeface="Verdana" panose="020B0604030504040204" pitchFamily="34" charset="0"/>
              </a:rPr>
              <a:t>Responder a mudanças</a:t>
            </a: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C4BAAB22-5047-460D-BBEA-350D8A5FF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708" y="2780928"/>
            <a:ext cx="3887788" cy="1311275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2000" dirty="0">
                <a:latin typeface="Verdana" panose="020B0604030504040204" pitchFamily="34" charset="0"/>
              </a:rPr>
              <a:t>Processos e Ferramentas</a:t>
            </a:r>
          </a:p>
          <a:p>
            <a:r>
              <a:rPr lang="pt-BR" altLang="pt-BR" sz="2000" dirty="0">
                <a:latin typeface="Verdana" panose="020B0604030504040204" pitchFamily="34" charset="0"/>
              </a:rPr>
              <a:t>Documentação detalhada</a:t>
            </a:r>
          </a:p>
          <a:p>
            <a:r>
              <a:rPr lang="pt-BR" altLang="pt-BR" sz="2000" dirty="0">
                <a:latin typeface="Verdana" panose="020B0604030504040204" pitchFamily="34" charset="0"/>
              </a:rPr>
              <a:t>Negociação de contratos</a:t>
            </a:r>
          </a:p>
          <a:p>
            <a:r>
              <a:rPr lang="pt-BR" altLang="pt-BR" sz="2000" dirty="0">
                <a:latin typeface="Verdana" panose="020B0604030504040204" pitchFamily="34" charset="0"/>
              </a:rPr>
              <a:t>Seguir um plano</a:t>
            </a: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BB606094-6B2D-437A-BE8D-F22BEF8A19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 dirty="0"/>
              <a:t>Projeto de Software - Sildenir A. Ribeiro, </a:t>
            </a:r>
            <a:r>
              <a:rPr lang="pt-BR" altLang="pt-BR" dirty="0" err="1"/>
              <a:t>DSc</a:t>
            </a:r>
            <a:endParaRPr lang="pt-BR" altLang="pt-BR" dirty="0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E82839E3-DDA0-4FEC-A393-8FD13CB1794E}"/>
              </a:ext>
            </a:extLst>
          </p:cNvPr>
          <p:cNvCxnSpPr>
            <a:stCxn id="4100" idx="3"/>
            <a:endCxn id="4101" idx="1"/>
          </p:cNvCxnSpPr>
          <p:nvPr/>
        </p:nvCxnSpPr>
        <p:spPr bwMode="auto">
          <a:xfrm>
            <a:off x="4213920" y="3436566"/>
            <a:ext cx="93478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2060"/>
            </a:solidFill>
            <a:prstDash val="solid"/>
            <a:miter lim="800000"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9D37976D-6DDC-425F-834F-591D84E0FA20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0"/>
            <a:ext cx="9112703" cy="692696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Metodologia</a:t>
            </a:r>
            <a:r>
              <a:rPr lang="pt-BR" altLang="pt-BR"/>
              <a:t> </a:t>
            </a:r>
            <a:r>
              <a:rPr lang="pt-BR" altLang="pt-BR">
                <a:solidFill>
                  <a:schemeClr val="bg1"/>
                </a:solidFill>
                <a:effectLst/>
              </a:rPr>
              <a:t>Ágil / Manifesto Ágil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EE28A17-D90B-4FEC-B9A2-FEC5BA0B39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112703" cy="692696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Metodologia</a:t>
            </a:r>
            <a:r>
              <a:rPr lang="pt-BR" altLang="pt-BR" dirty="0"/>
              <a:t> </a:t>
            </a:r>
            <a:r>
              <a:rPr lang="pt-BR" altLang="pt-BR" dirty="0">
                <a:solidFill>
                  <a:schemeClr val="bg1"/>
                </a:solidFill>
                <a:effectLst/>
              </a:rPr>
              <a:t>Ágil / Manifesto Ágil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D1AFDE2-7BBC-40DC-9DAF-6BAD01F30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052736"/>
            <a:ext cx="8928992" cy="504056"/>
          </a:xfrm>
        </p:spPr>
        <p:txBody>
          <a:bodyPr>
            <a:normAutofit fontScale="92500" lnSpcReduction="10000"/>
          </a:bodyPr>
          <a:lstStyle/>
          <a:p>
            <a:r>
              <a:rPr lang="pt-BR" altLang="pt-BR" dirty="0"/>
              <a:t>Manifesto Ágil  e </a:t>
            </a:r>
            <a:r>
              <a:rPr lang="pt-BR" altLang="pt-BR" b="1" dirty="0">
                <a:latin typeface="Verdana" panose="020B0604030504040204" pitchFamily="34" charset="0"/>
              </a:rPr>
              <a:t>Pensamento Ágil</a:t>
            </a:r>
          </a:p>
          <a:p>
            <a:endParaRPr lang="pt-BR" altLang="pt-BR" dirty="0"/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BB606094-6B2D-437A-BE8D-F22BEF8A19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C9E1F73-1E7C-455A-A3A8-75C16DACB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t="7138" r="1414" b="4108"/>
          <a:stretch/>
        </p:blipFill>
        <p:spPr>
          <a:xfrm>
            <a:off x="251520" y="1484784"/>
            <a:ext cx="8568952" cy="50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5556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2C054874-91FB-4DD2-A5FC-BA1FB6E8C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08720"/>
            <a:ext cx="8964613" cy="5544615"/>
          </a:xfrm>
        </p:spPr>
        <p:txBody>
          <a:bodyPr>
            <a:normAutofit fontScale="92500" lnSpcReduction="10000"/>
          </a:bodyPr>
          <a:lstStyle/>
          <a:p>
            <a:pPr marL="609600" indent="-609600">
              <a:lnSpc>
                <a:spcPct val="90000"/>
              </a:lnSpc>
              <a:buClr>
                <a:schemeClr val="tx1"/>
              </a:buClr>
              <a:buSzPct val="85000"/>
              <a:buFontTx/>
              <a:buAutoNum type="arabicPeriod"/>
            </a:pPr>
            <a:r>
              <a:rPr lang="pt-BR" altLang="pt-BR" sz="2600" dirty="0"/>
              <a:t>A mais alta prioridade é a </a:t>
            </a:r>
            <a:r>
              <a:rPr lang="pt-BR" altLang="pt-BR" sz="2600" b="1" dirty="0">
                <a:solidFill>
                  <a:schemeClr val="tx2"/>
                </a:solidFill>
              </a:rPr>
              <a:t>satisfação do cliente</a:t>
            </a:r>
            <a:r>
              <a:rPr lang="pt-BR" altLang="pt-BR" sz="2600" dirty="0"/>
              <a:t>, por meio da </a:t>
            </a:r>
            <a:r>
              <a:rPr lang="pt-BR" altLang="pt-BR" sz="2600" dirty="0">
                <a:solidFill>
                  <a:schemeClr val="tx2"/>
                </a:solidFill>
              </a:rPr>
              <a:t>liberação mais rápida</a:t>
            </a:r>
            <a:r>
              <a:rPr lang="pt-BR" altLang="pt-BR" sz="2600" dirty="0"/>
              <a:t> e contínua de software de valor.</a:t>
            </a:r>
          </a:p>
          <a:p>
            <a:pPr marL="609600" indent="-609600">
              <a:lnSpc>
                <a:spcPct val="90000"/>
              </a:lnSpc>
              <a:buClr>
                <a:schemeClr val="tx1"/>
              </a:buClr>
              <a:buSzPct val="85000"/>
              <a:buFontTx/>
              <a:buAutoNum type="arabicPeriod"/>
            </a:pPr>
            <a:r>
              <a:rPr lang="pt-BR" altLang="pt-BR" sz="2600" b="1" dirty="0"/>
              <a:t>Receba bem as </a:t>
            </a:r>
            <a:r>
              <a:rPr lang="pt-BR" altLang="pt-BR" sz="2600" b="1" dirty="0">
                <a:solidFill>
                  <a:schemeClr val="tx2"/>
                </a:solidFill>
              </a:rPr>
              <a:t>mudanças de requisitos</a:t>
            </a:r>
            <a:r>
              <a:rPr lang="pt-BR" altLang="pt-BR" sz="2600" dirty="0"/>
              <a:t>, mesmo em estágios tardios do desenvolvimento. Processos ágeis devem admitir mudanças que trazem vantagens competitivas para o cliente.</a:t>
            </a:r>
          </a:p>
          <a:p>
            <a:pPr marL="609600" indent="-609600">
              <a:lnSpc>
                <a:spcPct val="90000"/>
              </a:lnSpc>
              <a:buClr>
                <a:schemeClr val="tx1"/>
              </a:buClr>
              <a:buSzPct val="85000"/>
              <a:buFontTx/>
              <a:buAutoNum type="arabicPeriod"/>
            </a:pPr>
            <a:r>
              <a:rPr lang="pt-BR" altLang="pt-BR" sz="2600" b="1" dirty="0">
                <a:solidFill>
                  <a:schemeClr val="tx2"/>
                </a:solidFill>
              </a:rPr>
              <a:t>Libere software </a:t>
            </a:r>
            <a:r>
              <a:rPr lang="pt-BR" altLang="pt-BR" sz="2600" b="1" dirty="0" err="1">
                <a:solidFill>
                  <a:schemeClr val="tx2"/>
                </a:solidFill>
              </a:rPr>
              <a:t>freqüentemente</a:t>
            </a:r>
            <a:r>
              <a:rPr lang="pt-BR" altLang="pt-BR" sz="2600" dirty="0"/>
              <a:t> (em intervalos de 2 semanas até meses), dando preferência para uma escala de tempo mais curta.</a:t>
            </a:r>
          </a:p>
          <a:p>
            <a:pPr marL="609600" indent="-609600">
              <a:lnSpc>
                <a:spcPct val="90000"/>
              </a:lnSpc>
              <a:buClr>
                <a:schemeClr val="tx1"/>
              </a:buClr>
              <a:buSzPct val="85000"/>
              <a:buFontTx/>
              <a:buAutoNum type="arabicPeriod"/>
            </a:pPr>
            <a:r>
              <a:rPr lang="pt-BR" altLang="pt-BR" sz="2600" dirty="0"/>
              <a:t>Mantenha pessoas ligadas ao negócio </a:t>
            </a:r>
            <a:r>
              <a:rPr lang="pt-BR" altLang="pt-BR" sz="2600" dirty="0">
                <a:solidFill>
                  <a:schemeClr val="tx2"/>
                </a:solidFill>
              </a:rPr>
              <a:t>(clientes) e desenvolvedores </a:t>
            </a:r>
            <a:r>
              <a:rPr lang="pt-BR" altLang="pt-BR" sz="2600" b="1" dirty="0">
                <a:solidFill>
                  <a:schemeClr val="tx2"/>
                </a:solidFill>
              </a:rPr>
              <a:t>trabalhando juntos</a:t>
            </a:r>
            <a:r>
              <a:rPr lang="pt-BR" altLang="pt-BR" sz="2600" dirty="0"/>
              <a:t> a maior parte do tempo do projeto.</a:t>
            </a:r>
          </a:p>
          <a:p>
            <a:pPr marL="609600" indent="-609600">
              <a:lnSpc>
                <a:spcPct val="80000"/>
              </a:lnSpc>
              <a:buClr>
                <a:schemeClr val="tx1"/>
              </a:buClr>
              <a:buSzPct val="85000"/>
              <a:buFontTx/>
              <a:buAutoNum type="arabicPeriod" startAt="5"/>
            </a:pPr>
            <a:r>
              <a:rPr lang="pt-BR" altLang="pt-BR" sz="2600" dirty="0"/>
              <a:t>Construa projetos com </a:t>
            </a:r>
            <a:r>
              <a:rPr lang="pt-BR" altLang="pt-BR" sz="2600" b="1" dirty="0">
                <a:solidFill>
                  <a:schemeClr val="tx2"/>
                </a:solidFill>
              </a:rPr>
              <a:t>indivíduos motivados</a:t>
            </a:r>
            <a:r>
              <a:rPr lang="pt-BR" altLang="pt-BR" sz="2600" dirty="0"/>
              <a:t>, dê a eles o ambiente e suporte que precisam e confie neles para ter o trabalho realizado.</a:t>
            </a:r>
          </a:p>
          <a:p>
            <a:pPr marL="609600" indent="-609600">
              <a:lnSpc>
                <a:spcPct val="90000"/>
              </a:lnSpc>
              <a:buClr>
                <a:schemeClr val="tx1"/>
              </a:buClr>
              <a:buSzPct val="85000"/>
              <a:buFontTx/>
              <a:buAutoNum type="arabicPeriod"/>
            </a:pPr>
            <a:endParaRPr lang="pt-BR" altLang="pt-BR" sz="2800" dirty="0"/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7F762FC4-95F9-4AE1-84D4-71C951CD4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146D7B9-3EC0-4E3A-B773-5825AA27A93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692696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Princípios do Manifesto Ágil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>
            <a:extLst>
              <a:ext uri="{FF2B5EF4-FFF2-40B4-BE49-F238E27FC236}">
                <a16:creationId xmlns:a16="http://schemas.microsoft.com/office/drawing/2014/main" id="{25F78B03-32DC-4716-A5C6-DADF06BD66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908720"/>
            <a:ext cx="8857109" cy="4248473"/>
          </a:xfrm>
        </p:spPr>
        <p:txBody>
          <a:bodyPr>
            <a:normAutofit/>
          </a:bodyPr>
          <a:lstStyle/>
          <a:p>
            <a:pPr marL="534988" indent="-534988">
              <a:lnSpc>
                <a:spcPct val="80000"/>
              </a:lnSpc>
              <a:buClr>
                <a:schemeClr val="tx1"/>
              </a:buClr>
              <a:buSzPct val="85000"/>
              <a:buNone/>
            </a:pPr>
            <a:r>
              <a:rPr lang="pt-BR" altLang="pt-BR" dirty="0"/>
              <a:t>6.  O método mais eficiente e efetivo para repassar informação entre uma equipe de desenvolvimento é pela </a:t>
            </a:r>
            <a:r>
              <a:rPr lang="pt-BR" altLang="pt-BR" b="1" dirty="0">
                <a:solidFill>
                  <a:schemeClr val="tx2"/>
                </a:solidFill>
              </a:rPr>
              <a:t>comunicação face-a-face</a:t>
            </a:r>
            <a:r>
              <a:rPr lang="pt-BR" altLang="pt-BR" dirty="0"/>
              <a:t>.</a:t>
            </a:r>
          </a:p>
          <a:p>
            <a:pPr marL="534988" indent="-534988">
              <a:lnSpc>
                <a:spcPct val="80000"/>
              </a:lnSpc>
              <a:buClr>
                <a:schemeClr val="tx1"/>
              </a:buClr>
              <a:buSzPct val="85000"/>
              <a:buNone/>
            </a:pPr>
            <a:r>
              <a:rPr lang="pt-BR" altLang="pt-BR" b="1" dirty="0">
                <a:solidFill>
                  <a:schemeClr val="tx2"/>
                </a:solidFill>
              </a:rPr>
              <a:t>7. 	Software funcionando</a:t>
            </a:r>
            <a:r>
              <a:rPr lang="pt-BR" altLang="pt-BR" dirty="0"/>
              <a:t> é a principal medida de progresso de um projeto de software</a:t>
            </a:r>
          </a:p>
          <a:p>
            <a:pPr marL="534988" indent="-534988">
              <a:lnSpc>
                <a:spcPct val="80000"/>
              </a:lnSpc>
              <a:buClr>
                <a:schemeClr val="tx1"/>
              </a:buClr>
              <a:buSzPct val="85000"/>
              <a:buNone/>
            </a:pPr>
            <a:r>
              <a:rPr lang="pt-BR" altLang="pt-BR" dirty="0">
                <a:solidFill>
                  <a:schemeClr val="tx2"/>
                </a:solidFill>
              </a:rPr>
              <a:t>8. 	Processos ágeis promovem desenvolvimento sustentado</a:t>
            </a:r>
            <a:r>
              <a:rPr lang="pt-BR" altLang="pt-BR" dirty="0"/>
              <a:t>. Assim, </a:t>
            </a:r>
            <a:r>
              <a:rPr lang="pt-BR" altLang="pt-BR" b="1" dirty="0"/>
              <a:t>patrocinadores, desenvolvedores e usuários</a:t>
            </a:r>
            <a:r>
              <a:rPr lang="pt-BR" altLang="pt-BR" dirty="0"/>
              <a:t> </a:t>
            </a:r>
            <a:r>
              <a:rPr lang="pt-BR" altLang="pt-BR" b="1" dirty="0"/>
              <a:t>devem ser capazes de manter conversação</a:t>
            </a:r>
            <a:r>
              <a:rPr lang="pt-BR" altLang="pt-BR" dirty="0"/>
              <a:t> pacífica indefinidamente.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6378EC36-0364-419F-A6A4-E6BE18FBC2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D2B95BF-3648-4C1A-8879-6B5A4F89B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Princípios do Manifesto Ágil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>
            <a:extLst>
              <a:ext uri="{FF2B5EF4-FFF2-40B4-BE49-F238E27FC236}">
                <a16:creationId xmlns:a16="http://schemas.microsoft.com/office/drawing/2014/main" id="{D70EFBB7-0B5E-4E76-9423-401F70219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496" y="908720"/>
            <a:ext cx="8929117" cy="5040559"/>
          </a:xfrm>
        </p:spPr>
        <p:txBody>
          <a:bodyPr>
            <a:noAutofit/>
          </a:bodyPr>
          <a:lstStyle/>
          <a:p>
            <a:pPr marL="609600" indent="-609600">
              <a:buClr>
                <a:schemeClr val="tx1"/>
              </a:buClr>
              <a:buSzPct val="85000"/>
              <a:buFontTx/>
              <a:buAutoNum type="arabicPeriod" startAt="9"/>
            </a:pPr>
            <a:r>
              <a:rPr lang="pt-BR" altLang="pt-BR" dirty="0"/>
              <a:t>A </a:t>
            </a:r>
            <a:r>
              <a:rPr lang="pt-BR" altLang="pt-BR" dirty="0">
                <a:solidFill>
                  <a:schemeClr val="tx2"/>
                </a:solidFill>
              </a:rPr>
              <a:t>atenção contínua para a </a:t>
            </a:r>
            <a:r>
              <a:rPr lang="pt-BR" altLang="pt-BR" b="1" dirty="0">
                <a:solidFill>
                  <a:schemeClr val="tx2"/>
                </a:solidFill>
              </a:rPr>
              <a:t>excelência técnica</a:t>
            </a:r>
            <a:r>
              <a:rPr lang="pt-BR" altLang="pt-BR" b="1" dirty="0"/>
              <a:t> e um bom projeto</a:t>
            </a:r>
            <a:r>
              <a:rPr lang="pt-BR" altLang="pt-BR" dirty="0"/>
              <a:t> (design) aprimoram a agilidade.</a:t>
            </a:r>
          </a:p>
          <a:p>
            <a:pPr marL="609600" indent="-609600">
              <a:buClr>
                <a:schemeClr val="tx1"/>
              </a:buClr>
              <a:buSzPct val="85000"/>
              <a:buFontTx/>
              <a:buAutoNum type="arabicPeriod" startAt="9"/>
            </a:pPr>
            <a:r>
              <a:rPr lang="pt-BR" altLang="pt-BR" b="1" dirty="0">
                <a:solidFill>
                  <a:schemeClr val="tx2"/>
                </a:solidFill>
              </a:rPr>
              <a:t>Simplicidade</a:t>
            </a:r>
            <a:r>
              <a:rPr lang="pt-BR" altLang="pt-BR" dirty="0"/>
              <a:t> -  a arte de maximizar a quantidade de trabalho não feito – é essencial, devendo ser assumida em todos os aspectos do projeto.</a:t>
            </a:r>
          </a:p>
          <a:p>
            <a:pPr marL="609600" indent="-609600">
              <a:buClr>
                <a:schemeClr val="tx1"/>
              </a:buClr>
              <a:buSzPct val="85000"/>
              <a:buFontTx/>
              <a:buAutoNum type="arabicPeriod" startAt="9"/>
            </a:pPr>
            <a:r>
              <a:rPr lang="pt-BR" altLang="pt-BR" dirty="0"/>
              <a:t>As melhores arquiteturas, requisitos e projetos emergem de </a:t>
            </a:r>
            <a:r>
              <a:rPr lang="pt-BR" altLang="pt-BR" b="1" dirty="0">
                <a:solidFill>
                  <a:schemeClr val="tx2"/>
                </a:solidFill>
              </a:rPr>
              <a:t>equipes auto-organizadas</a:t>
            </a:r>
            <a:r>
              <a:rPr lang="pt-BR" altLang="pt-BR" dirty="0"/>
              <a:t>.</a:t>
            </a:r>
          </a:p>
          <a:p>
            <a:pPr marL="609600" indent="-609600">
              <a:buClr>
                <a:schemeClr val="tx1"/>
              </a:buClr>
              <a:buSzPct val="85000"/>
              <a:buFontTx/>
              <a:buAutoNum type="arabicPeriod" startAt="9"/>
            </a:pPr>
            <a:r>
              <a:rPr lang="pt-BR" altLang="pt-BR" dirty="0"/>
              <a:t>Em intervalos regulares, </a:t>
            </a:r>
            <a:r>
              <a:rPr lang="pt-BR" altLang="pt-BR" b="1" dirty="0"/>
              <a:t>as equipes devem refletir sobre como se tornarem mais efetivas</a:t>
            </a:r>
            <a:r>
              <a:rPr lang="pt-BR" altLang="pt-BR" dirty="0"/>
              <a:t>, e então refinarem e ajustarem seu comportamento de acordo.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657C4292-CFB2-43BC-BE80-5BD53B7CC3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95D47D-64C7-4DEA-8970-B30C0E74E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Princípios do Manifesto Ágil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875181-793A-4681-ABD3-E82976A71F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8981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Interdependência da Abordagem Ágil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8DA15BD-7690-4969-A9C8-65FB4A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196752"/>
            <a:ext cx="8583613" cy="1597025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pt-BR" altLang="pt-BR" dirty="0"/>
              <a:t>Abordagens ágeis e adaptativas para permitir ligar pessoas, projetos e valores </a:t>
            </a:r>
          </a:p>
          <a:p>
            <a:pPr>
              <a:buFont typeface="Wingdings" panose="05000000000000000000" pitchFamily="2" charset="2"/>
              <a:buNone/>
            </a:pPr>
            <a:endParaRPr lang="pt-BR" altLang="pt-BR" dirty="0"/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28594E8A-8C6F-42B6-B02D-DE5CF2E2E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" y="3933056"/>
            <a:ext cx="9144000" cy="762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alt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“Somos uma comunidade de </a:t>
            </a:r>
            <a:r>
              <a:rPr lang="pt-BR" alt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líderes de projeto</a:t>
            </a:r>
            <a:r>
              <a:rPr lang="pt-BR" alt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 que é altamente eficaz entregando resultados.”</a:t>
            </a:r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27FB5C91-521C-4065-BDC8-1DEB9A7E33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>
            <a:extLst>
              <a:ext uri="{FF2B5EF4-FFF2-40B4-BE49-F238E27FC236}">
                <a16:creationId xmlns:a16="http://schemas.microsoft.com/office/drawing/2014/main" id="{8946898D-6D6D-4F9E-9B1B-15897BB4D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96752"/>
            <a:ext cx="9144000" cy="3517875"/>
          </a:xfrm>
        </p:spPr>
        <p:txBody>
          <a:bodyPr>
            <a:normAutofit lnSpcReduction="10000"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dirty="0"/>
              <a:t>Membros de uma equipe de projeto são parte </a:t>
            </a:r>
            <a:r>
              <a:rPr lang="pt-BR" altLang="pt-BR" b="1" dirty="0">
                <a:solidFill>
                  <a:schemeClr val="tx2"/>
                </a:solidFill>
              </a:rPr>
              <a:t>interdependente</a:t>
            </a:r>
            <a:r>
              <a:rPr lang="pt-BR" altLang="pt-BR" dirty="0"/>
              <a:t> do todo e não um grupo de </a:t>
            </a:r>
            <a:r>
              <a:rPr lang="pt-BR" altLang="pt-BR" b="1" dirty="0">
                <a:solidFill>
                  <a:schemeClr val="tx2"/>
                </a:solidFill>
              </a:rPr>
              <a:t>indivíduos desconectados</a:t>
            </a:r>
            <a:r>
              <a:rPr lang="pt-BR" altLang="pt-BR" dirty="0"/>
              <a:t>.</a:t>
            </a:r>
          </a:p>
          <a:p>
            <a:pPr lvl="1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pt-BR" altLang="pt-BR" dirty="0"/>
              <a:t>Dependem reciprocamente uns dos outros.</a:t>
            </a:r>
          </a:p>
          <a:p>
            <a:pPr lvl="1">
              <a:buClr>
                <a:srgbClr val="002060"/>
              </a:buClr>
              <a:buFont typeface="Wingdings" panose="05000000000000000000" pitchFamily="2" charset="2"/>
              <a:buChar char="ü"/>
            </a:pPr>
            <a:endParaRPr lang="pt-BR" altLang="pt-BR" sz="900" dirty="0"/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dirty="0"/>
              <a:t>Equipes de projeto, seus clientes, seus interessados (</a:t>
            </a:r>
            <a:r>
              <a:rPr lang="pt-BR" altLang="pt-BR" i="1" dirty="0"/>
              <a:t>stakeholders</a:t>
            </a:r>
            <a:r>
              <a:rPr lang="pt-BR" altLang="pt-BR" dirty="0"/>
              <a:t>) também são interdependentes.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endParaRPr lang="pt-BR" altLang="pt-BR" sz="1100" dirty="0"/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dirty="0"/>
              <a:t>Equipes de projeto que não reconhecem esta interdependência raramente tem sucesso.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7A531DF9-0541-4AEB-9CD9-4F0690FD85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6E96CDA-DA2D-4D78-8A51-A5A943BBFB4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878981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Interdependência da Abordagem Ágil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>
            <a:extLst>
              <a:ext uri="{FF2B5EF4-FFF2-40B4-BE49-F238E27FC236}">
                <a16:creationId xmlns:a16="http://schemas.microsoft.com/office/drawing/2014/main" id="{10748640-D423-4672-8EF7-472238994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196753"/>
            <a:ext cx="8785101" cy="4032448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</a:pPr>
            <a:r>
              <a:rPr lang="pt-BR" altLang="pt-BR" dirty="0"/>
              <a:t>Para atingir os resultados:</a:t>
            </a:r>
          </a:p>
          <a:p>
            <a:pPr lvl="1"/>
            <a:r>
              <a:rPr lang="pt-BR" altLang="pt-BR" dirty="0"/>
              <a:t>Entregar os </a:t>
            </a:r>
            <a:r>
              <a:rPr lang="pt-BR" altLang="pt-BR" b="1" dirty="0"/>
              <a:t>resultados confiáveis</a:t>
            </a:r>
            <a:r>
              <a:rPr lang="pt-BR" altLang="pt-BR" dirty="0"/>
              <a:t> engajando clientes em iterações </a:t>
            </a:r>
            <a:r>
              <a:rPr lang="pt-BR" altLang="pt-BR" dirty="0" err="1"/>
              <a:t>freqüentes</a:t>
            </a:r>
            <a:r>
              <a:rPr lang="pt-BR" altLang="pt-BR" dirty="0"/>
              <a:t> e propriedade compartilhada.</a:t>
            </a:r>
          </a:p>
          <a:p>
            <a:pPr lvl="1"/>
            <a:endParaRPr lang="pt-BR" altLang="pt-BR" dirty="0"/>
          </a:p>
          <a:p>
            <a:pPr lvl="1"/>
            <a:r>
              <a:rPr lang="pt-BR" altLang="pt-BR" dirty="0"/>
              <a:t>Esperar </a:t>
            </a:r>
            <a:r>
              <a:rPr lang="pt-BR" altLang="pt-BR" b="1" dirty="0"/>
              <a:t>incerteza</a:t>
            </a:r>
            <a:r>
              <a:rPr lang="pt-BR" altLang="pt-BR" dirty="0"/>
              <a:t> e a gerenciamos através de </a:t>
            </a:r>
            <a:r>
              <a:rPr lang="pt-BR" altLang="pt-BR" b="1" dirty="0"/>
              <a:t>iterações</a:t>
            </a:r>
            <a:r>
              <a:rPr lang="pt-BR" altLang="pt-BR" dirty="0"/>
              <a:t>, </a:t>
            </a:r>
            <a:r>
              <a:rPr lang="pt-BR" altLang="pt-BR" b="1" dirty="0"/>
              <a:t>antecipação</a:t>
            </a:r>
            <a:r>
              <a:rPr lang="pt-BR" altLang="pt-BR" dirty="0"/>
              <a:t> e </a:t>
            </a:r>
            <a:r>
              <a:rPr lang="pt-BR" altLang="pt-BR" b="1" dirty="0"/>
              <a:t>adaptação</a:t>
            </a:r>
            <a:r>
              <a:rPr lang="pt-BR" altLang="pt-BR" dirty="0"/>
              <a:t>.</a:t>
            </a:r>
          </a:p>
          <a:p>
            <a:pPr lvl="1"/>
            <a:endParaRPr lang="pt-BR" altLang="pt-BR" dirty="0"/>
          </a:p>
          <a:p>
            <a:pPr lvl="1">
              <a:lnSpc>
                <a:spcPct val="90000"/>
              </a:lnSpc>
            </a:pPr>
            <a:r>
              <a:rPr lang="pt-BR" altLang="pt-BR" dirty="0"/>
              <a:t>Despertar a </a:t>
            </a:r>
            <a:r>
              <a:rPr lang="pt-BR" altLang="pt-BR" b="1" dirty="0"/>
              <a:t>criatividade</a:t>
            </a:r>
            <a:r>
              <a:rPr lang="pt-BR" altLang="pt-BR" dirty="0"/>
              <a:t> e a </a:t>
            </a:r>
            <a:r>
              <a:rPr lang="pt-BR" altLang="pt-BR" b="1" dirty="0"/>
              <a:t>inovação</a:t>
            </a:r>
            <a:r>
              <a:rPr lang="pt-BR" altLang="pt-BR" dirty="0"/>
              <a:t> através do reconhecimento que indivíduos são a fonte ultima de valor, e criando um ambiente no qual eles possam fazer diferença.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545EF514-D7C4-4B77-84DC-20EBC2415B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D6A1F12-BEAC-4F2F-960D-377D46127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8981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Interdependência da Abordagem Ágil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364F0C0C-573E-4332-91EB-9AC78C5E5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340769"/>
            <a:ext cx="8857109" cy="3888432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002060"/>
              </a:buClr>
            </a:pPr>
            <a:r>
              <a:rPr lang="pt-BR" altLang="pt-BR" dirty="0"/>
              <a:t>Para atingir os resultados:</a:t>
            </a:r>
          </a:p>
          <a:p>
            <a:pPr lvl="1">
              <a:lnSpc>
                <a:spcPct val="90000"/>
              </a:lnSpc>
            </a:pPr>
            <a:r>
              <a:rPr lang="pt-BR" altLang="pt-BR" dirty="0"/>
              <a:t>Impulsionar o desempenho através de cobrança do grupo por resultados e </a:t>
            </a:r>
            <a:r>
              <a:rPr lang="pt-BR" altLang="pt-BR" b="1" dirty="0"/>
              <a:t>responsabilidade</a:t>
            </a:r>
            <a:r>
              <a:rPr lang="pt-BR" altLang="pt-BR" b="1" dirty="0">
                <a:solidFill>
                  <a:schemeClr val="bg2"/>
                </a:solidFill>
              </a:rPr>
              <a:t> </a:t>
            </a:r>
            <a:r>
              <a:rPr lang="pt-BR" altLang="pt-BR" b="1" dirty="0"/>
              <a:t>compartilhada</a:t>
            </a:r>
            <a:r>
              <a:rPr lang="pt-BR" altLang="pt-BR" dirty="0"/>
              <a:t> pela efetividade da equipe.</a:t>
            </a:r>
          </a:p>
          <a:p>
            <a:pPr lvl="1">
              <a:lnSpc>
                <a:spcPct val="90000"/>
              </a:lnSpc>
            </a:pPr>
            <a:endParaRPr lang="pt-BR" altLang="pt-BR" dirty="0"/>
          </a:p>
          <a:p>
            <a:pPr lvl="1">
              <a:lnSpc>
                <a:spcPct val="90000"/>
              </a:lnSpc>
            </a:pPr>
            <a:r>
              <a:rPr lang="pt-BR" altLang="pt-BR" dirty="0"/>
              <a:t>Melhorar a efetividade e a confiabilidade através de estratégias, processos e praticas especificas dependendo da situação.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6665CE80-5C15-4230-B34C-E6E8CFA08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B94274A-E35E-45C1-9221-8F5111DE2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78981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Interdependência da Abordagem Ágil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9A8F4740-A601-4E97-BC80-F19C69A35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Gerenciamento de Projetos de SW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7CC74B4E-3469-42E2-9950-C6877801F1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268761"/>
            <a:ext cx="8785101" cy="3960440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pt-BR" altLang="pt-BR" dirty="0"/>
              <a:t>Projetos gerenciados através de</a:t>
            </a:r>
          </a:p>
          <a:p>
            <a:pPr lvl="1"/>
            <a:r>
              <a:rPr lang="pt-BR" altLang="pt-BR" dirty="0"/>
              <a:t>Especificação detalhada dos requisitos</a:t>
            </a:r>
          </a:p>
          <a:p>
            <a:pPr lvl="2"/>
            <a:r>
              <a:rPr lang="pt-BR" altLang="pt-BR" dirty="0"/>
              <a:t>Auxilia no planejamento </a:t>
            </a:r>
          </a:p>
          <a:p>
            <a:pPr lvl="2"/>
            <a:r>
              <a:rPr lang="pt-BR" altLang="pt-BR" dirty="0"/>
              <a:t>O sistema construído atende a necessidade do cliente?</a:t>
            </a:r>
          </a:p>
          <a:p>
            <a:pPr lvl="2"/>
            <a:endParaRPr lang="pt-BR" altLang="pt-BR" dirty="0"/>
          </a:p>
          <a:p>
            <a:pPr lvl="1"/>
            <a:r>
              <a:rPr lang="pt-BR" altLang="pt-BR" dirty="0"/>
              <a:t>Abordagem BRUF</a:t>
            </a:r>
          </a:p>
          <a:p>
            <a:pPr lvl="2"/>
            <a:r>
              <a:rPr lang="pt-BR" altLang="pt-BR" dirty="0"/>
              <a:t>Big </a:t>
            </a:r>
            <a:r>
              <a:rPr lang="pt-BR" altLang="pt-BR" dirty="0" err="1"/>
              <a:t>Requirements</a:t>
            </a:r>
            <a:r>
              <a:rPr lang="pt-BR" altLang="pt-BR" dirty="0"/>
              <a:t> </a:t>
            </a:r>
            <a:r>
              <a:rPr lang="pt-BR" altLang="pt-BR" dirty="0" err="1"/>
              <a:t>Up</a:t>
            </a:r>
            <a:r>
              <a:rPr lang="pt-BR" altLang="pt-BR" dirty="0"/>
              <a:t> Front (Grandes requisitos primeiro)</a:t>
            </a:r>
          </a:p>
          <a:p>
            <a:pPr lvl="2"/>
            <a:r>
              <a:rPr lang="pt-BR" altLang="pt-BR" dirty="0"/>
              <a:t>Algumas funcionalidades raramente utilizadas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EE9DACD7-175F-47DC-81ED-C49092C482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97352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A08157F8-A068-41B1-A09A-82835FA34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062" y="0"/>
            <a:ext cx="9108937" cy="692696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br>
              <a:rPr kumimoji="0" lang="pt-BR" altLang="pt-BR" sz="3200" b="1" i="0" u="none" strike="noStrike" kern="1200" cap="small" spc="0" normalizeH="0" baseline="0" noProof="0" dirty="0">
                <a:ln w="9000" cmpd="sng">
                  <a:solidFill>
                    <a:srgbClr val="0033CC"/>
                  </a:solidFill>
                  <a:prstDash val="solid"/>
                </a:ln>
                <a:solidFill>
                  <a:srgbClr val="17406D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pt-BR" altLang="pt-BR" cap="small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</a:t>
            </a:r>
            <a:r>
              <a:rPr kumimoji="0" lang="pt-BR" altLang="pt-BR" sz="3200" i="0" u="none" strike="noStrike" kern="120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estão Ágil de Projetos de Software</a:t>
            </a:r>
            <a:br>
              <a:rPr kumimoji="0" lang="pt-BR" sz="3200" i="0" u="none" strike="noStrike" kern="120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</a:br>
            <a:endParaRPr lang="pt-BR" altLang="pt-BR" dirty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F81E5244-D488-49AA-88B7-7B066405C7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980728"/>
            <a:ext cx="9036496" cy="4824536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50000"/>
                </a:schemeClr>
              </a:buClr>
            </a:pPr>
            <a:r>
              <a:rPr lang="pt-BR" altLang="pt-BR" sz="3200" b="1" dirty="0"/>
              <a:t>Conteúdo</a:t>
            </a:r>
          </a:p>
          <a:p>
            <a:pPr lvl="1"/>
            <a:r>
              <a:rPr lang="pt-BR" altLang="pt-BR" sz="2400" dirty="0"/>
              <a:t>Introdução: Gerenciamento de Projeto de Software</a:t>
            </a:r>
          </a:p>
          <a:p>
            <a:pPr lvl="1"/>
            <a:r>
              <a:rPr lang="pt-BR" altLang="pt-BR" sz="2400" dirty="0"/>
              <a:t>Mudança de Paradigma</a:t>
            </a:r>
          </a:p>
          <a:p>
            <a:pPr lvl="1"/>
            <a:r>
              <a:rPr lang="pt-BR" altLang="pt-BR" sz="2400" dirty="0"/>
              <a:t>Gerenciamento Ágil de Projetos de Software</a:t>
            </a:r>
          </a:p>
          <a:p>
            <a:pPr lvl="2"/>
            <a:r>
              <a:rPr lang="pt-BR" altLang="pt-BR" sz="2400" dirty="0"/>
              <a:t>Técnicas de gerenciamento Ágil de Projetos</a:t>
            </a:r>
          </a:p>
          <a:p>
            <a:pPr lvl="2"/>
            <a:r>
              <a:rPr lang="pt-BR" altLang="pt-BR" sz="2400" dirty="0"/>
              <a:t>Problemas / Desvantagens dos Métodos Ágil</a:t>
            </a:r>
          </a:p>
          <a:p>
            <a:pPr lvl="2"/>
            <a:r>
              <a:rPr lang="pt-BR" altLang="pt-BR" sz="2400" dirty="0"/>
              <a:t>Governança X Gerência</a:t>
            </a:r>
          </a:p>
          <a:p>
            <a:pPr lvl="2"/>
            <a:r>
              <a:rPr lang="pt-BR" altLang="pt-BR" sz="2400" dirty="0"/>
              <a:t>Abordagem Tradicional </a:t>
            </a:r>
            <a:r>
              <a:rPr lang="pt-BR" altLang="pt-BR" sz="2400" i="1" dirty="0"/>
              <a:t>vs.</a:t>
            </a:r>
            <a:r>
              <a:rPr lang="pt-BR" altLang="pt-BR" sz="2400" dirty="0"/>
              <a:t> Abordagem Ágil</a:t>
            </a:r>
          </a:p>
          <a:p>
            <a:pPr lvl="2"/>
            <a:r>
              <a:rPr lang="pt-BR" altLang="pt-BR" sz="2400" dirty="0"/>
              <a:t>Modelo Hibrido</a:t>
            </a:r>
          </a:p>
          <a:p>
            <a:pPr lvl="1"/>
            <a:r>
              <a:rPr lang="pt-BR" altLang="pt-BR" sz="2600" dirty="0"/>
              <a:t>Referências</a:t>
            </a:r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E1E960CE-796C-40E5-A525-993FC04E5B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8C00634A-474E-4089-A751-AB3E21F0A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1266"/>
            <a:ext cx="9144000" cy="681430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Gerenciamento de Projetos de SW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8B34E344-3FB8-41B2-94F0-DDBB51E3A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052736"/>
            <a:ext cx="8928992" cy="4104456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pt-BR" altLang="pt-BR" dirty="0"/>
              <a:t>Implicações da abordagem BRUF</a:t>
            </a:r>
          </a:p>
          <a:p>
            <a:pPr lvl="1"/>
            <a:r>
              <a:rPr lang="pt-BR" altLang="pt-BR" dirty="0"/>
              <a:t>Criar um plano de projeto </a:t>
            </a:r>
            <a:r>
              <a:rPr lang="pt-BR" altLang="pt-BR" b="1" dirty="0"/>
              <a:t>precocemente</a:t>
            </a:r>
            <a:r>
              <a:rPr lang="pt-BR" altLang="pt-BR" dirty="0"/>
              <a:t> </a:t>
            </a:r>
            <a:r>
              <a:rPr lang="pt-BR" altLang="pt-BR" b="1" dirty="0"/>
              <a:t>detalhado</a:t>
            </a:r>
            <a:r>
              <a:rPr lang="pt-BR" altLang="pt-BR" dirty="0"/>
              <a:t> no ciclo de vida</a:t>
            </a:r>
          </a:p>
          <a:p>
            <a:pPr lvl="1"/>
            <a:endParaRPr lang="pt-BR" altLang="pt-BR" dirty="0"/>
          </a:p>
          <a:p>
            <a:pPr lvl="1"/>
            <a:r>
              <a:rPr lang="pt-BR" altLang="pt-BR" dirty="0"/>
              <a:t>Criar precocemente </a:t>
            </a:r>
            <a:r>
              <a:rPr lang="pt-BR" altLang="pt-BR" b="1" dirty="0"/>
              <a:t>estimativas precisas</a:t>
            </a:r>
            <a:r>
              <a:rPr lang="pt-BR" altLang="pt-BR" dirty="0"/>
              <a:t> para o projeto</a:t>
            </a:r>
          </a:p>
          <a:p>
            <a:pPr lvl="1"/>
            <a:endParaRPr lang="pt-BR" altLang="pt-BR" dirty="0"/>
          </a:p>
          <a:p>
            <a:pPr lvl="1"/>
            <a:r>
              <a:rPr lang="pt-BR" altLang="pt-BR" dirty="0"/>
              <a:t>Usar o processo de mudanças </a:t>
            </a:r>
            <a:r>
              <a:rPr lang="pt-BR" altLang="pt-BR" b="1" dirty="0"/>
              <a:t>preventivamente</a:t>
            </a:r>
            <a:endParaRPr lang="pt-BR" altLang="pt-BR" dirty="0"/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DD5DB566-2A1A-411B-B511-DACA2DDB4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CD99157-8819-42EF-ABEB-1F864FCA1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2887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pt-BR" altLang="pt-BR" dirty="0">
                <a:solidFill>
                  <a:schemeClr val="bg1"/>
                </a:solidFill>
                <a:effectLst/>
              </a:rPr>
              <a:t>Quebra de Paradigma (Modelo Clássico x Ágil)</a:t>
            </a:r>
          </a:p>
        </p:txBody>
      </p:sp>
      <p:sp>
        <p:nvSpPr>
          <p:cNvPr id="19" name="Espaço Reservado para Rodapé 3">
            <a:extLst>
              <a:ext uri="{FF2B5EF4-FFF2-40B4-BE49-F238E27FC236}">
                <a16:creationId xmlns:a16="http://schemas.microsoft.com/office/drawing/2014/main" id="{7E383BAD-C5DD-4D24-BBEB-8BC389830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54572F1-BCBE-478D-B86B-1310AC42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640960" cy="523134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3E7A6CC-0D9E-4B46-B920-03943CF1B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76" y="2030"/>
            <a:ext cx="9132524" cy="762674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Gerenciamento Ágil de Projetos de SW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CAC203F2-D45B-4FA9-B0A4-0ED3E00B3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124744"/>
            <a:ext cx="9001000" cy="4536503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sz="2000" dirty="0"/>
              <a:t>Um conjunto de </a:t>
            </a:r>
            <a:r>
              <a:rPr lang="pt-BR" altLang="pt-BR" sz="2000" b="1" dirty="0">
                <a:solidFill>
                  <a:schemeClr val="tx2"/>
                </a:solidFill>
              </a:rPr>
              <a:t>valores</a:t>
            </a:r>
            <a:r>
              <a:rPr lang="pt-BR" altLang="pt-BR" sz="2000" dirty="0"/>
              <a:t>, </a:t>
            </a:r>
            <a:r>
              <a:rPr lang="pt-BR" altLang="pt-BR" sz="2000" b="1" dirty="0">
                <a:solidFill>
                  <a:schemeClr val="tx2"/>
                </a:solidFill>
              </a:rPr>
              <a:t>princípios</a:t>
            </a:r>
            <a:r>
              <a:rPr lang="pt-BR" altLang="pt-BR" sz="2000" dirty="0"/>
              <a:t> e </a:t>
            </a:r>
            <a:r>
              <a:rPr lang="pt-BR" altLang="pt-BR" sz="2000" b="1" dirty="0">
                <a:solidFill>
                  <a:schemeClr val="tx2"/>
                </a:solidFill>
              </a:rPr>
              <a:t>práticas</a:t>
            </a:r>
            <a:r>
              <a:rPr lang="pt-BR" altLang="pt-BR" sz="2000" dirty="0"/>
              <a:t> que auxiliam a equipe de projeto a entregar produtos ou serviços de valor em um ambiente </a:t>
            </a:r>
            <a:r>
              <a:rPr lang="pt-BR" altLang="pt-BR" sz="2000" b="1" dirty="0">
                <a:solidFill>
                  <a:schemeClr val="tx2"/>
                </a:solidFill>
              </a:rPr>
              <a:t>complexo</a:t>
            </a:r>
            <a:r>
              <a:rPr lang="pt-BR" altLang="pt-BR" sz="2000" dirty="0"/>
              <a:t>, </a:t>
            </a:r>
            <a:r>
              <a:rPr lang="pt-BR" altLang="pt-BR" sz="2000" b="1" dirty="0">
                <a:solidFill>
                  <a:schemeClr val="tx2"/>
                </a:solidFill>
              </a:rPr>
              <a:t>instável</a:t>
            </a:r>
            <a:r>
              <a:rPr lang="pt-BR" altLang="pt-BR" sz="2000" dirty="0"/>
              <a:t> e </a:t>
            </a:r>
            <a:r>
              <a:rPr lang="pt-BR" altLang="pt-BR" sz="2000" b="1" dirty="0">
                <a:solidFill>
                  <a:schemeClr val="tx2"/>
                </a:solidFill>
              </a:rPr>
              <a:t>desafiador</a:t>
            </a:r>
          </a:p>
          <a:p>
            <a:pPr lvl="2">
              <a:buClr>
                <a:srgbClr val="002060"/>
              </a:buClr>
              <a:buFont typeface="Wingdings" panose="05000000000000000000" pitchFamily="2" charset="2"/>
              <a:buChar char="ü"/>
            </a:pPr>
            <a:endParaRPr lang="pt-BR" altLang="pt-BR" sz="1600" b="1" dirty="0">
              <a:solidFill>
                <a:schemeClr val="tx2"/>
              </a:solidFill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sz="2000" dirty="0"/>
              <a:t>É o exercício de princípios e práticas ágeis aliados aos conhecimentos, habilidades e técnicas na elaboração das atividades de projeto, de forma a diminuir o </a:t>
            </a:r>
            <a:r>
              <a:rPr lang="pt-BR" altLang="pt-BR" sz="2000" i="1" dirty="0"/>
              <a:t>time-</a:t>
            </a:r>
            <a:r>
              <a:rPr lang="pt-BR" altLang="pt-BR" sz="2000" i="1" dirty="0" err="1"/>
              <a:t>to</a:t>
            </a:r>
            <a:r>
              <a:rPr lang="pt-BR" altLang="pt-BR" sz="2000" i="1" dirty="0"/>
              <a:t>-</a:t>
            </a:r>
            <a:r>
              <a:rPr lang="pt-BR" altLang="pt-BR" sz="2000" i="1" dirty="0" err="1"/>
              <a:t>market</a:t>
            </a:r>
            <a:r>
              <a:rPr lang="pt-BR" altLang="pt-BR" sz="2000" dirty="0"/>
              <a:t>, e se adequar às mudanças durante o projeto.</a:t>
            </a:r>
          </a:p>
          <a:p>
            <a:pPr lvl="2">
              <a:buClr>
                <a:srgbClr val="002060"/>
              </a:buClr>
              <a:buFont typeface="Wingdings" panose="05000000000000000000" pitchFamily="2" charset="2"/>
              <a:buChar char="ü"/>
            </a:pPr>
            <a:endParaRPr lang="pt-BR" altLang="pt-BR" sz="1600" dirty="0"/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sz="2000" dirty="0"/>
              <a:t>Objetivo</a:t>
            </a:r>
          </a:p>
          <a:p>
            <a:pPr lvl="1"/>
            <a:r>
              <a:rPr lang="pt-BR" altLang="pt-BR" sz="1800" dirty="0"/>
              <a:t>Garantir que exista um equilíbrio entre demandas de qualidade, escopo, tempo e custos</a:t>
            </a:r>
            <a:endParaRPr lang="pt-BR" altLang="pt-BR" b="1" dirty="0">
              <a:solidFill>
                <a:schemeClr val="tx2"/>
              </a:solidFill>
            </a:endParaRP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F277421A-910E-49F7-9208-EF84D327C7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3">
            <a:extLst>
              <a:ext uri="{FF2B5EF4-FFF2-40B4-BE49-F238E27FC236}">
                <a16:creationId xmlns:a16="http://schemas.microsoft.com/office/drawing/2014/main" id="{4D5E4A0D-C784-4A06-8E00-E557B630B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052737"/>
            <a:ext cx="9036496" cy="4176464"/>
          </a:xfrm>
        </p:spPr>
        <p:txBody>
          <a:bodyPr/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dirty="0"/>
              <a:t>Valores centrais</a:t>
            </a:r>
          </a:p>
          <a:p>
            <a:pPr lvl="1"/>
            <a:r>
              <a:rPr lang="pt-BR" altLang="pt-BR" dirty="0"/>
              <a:t>As </a:t>
            </a:r>
            <a:r>
              <a:rPr lang="pt-BR" altLang="pt-BR" b="1" dirty="0"/>
              <a:t>respostas às mudanças</a:t>
            </a:r>
            <a:r>
              <a:rPr lang="pt-BR" altLang="pt-BR" dirty="0"/>
              <a:t> são mais importantes que o segmento de um plano</a:t>
            </a:r>
          </a:p>
          <a:p>
            <a:pPr lvl="1"/>
            <a:r>
              <a:rPr lang="pt-BR" altLang="pt-BR" dirty="0"/>
              <a:t>A </a:t>
            </a:r>
            <a:r>
              <a:rPr lang="pt-BR" altLang="pt-BR" b="1" dirty="0"/>
              <a:t>entrega de produtos</a:t>
            </a:r>
            <a:r>
              <a:rPr lang="pt-BR" altLang="pt-BR" dirty="0"/>
              <a:t> está acima da entrega de documentação</a:t>
            </a:r>
          </a:p>
          <a:p>
            <a:pPr lvl="1"/>
            <a:r>
              <a:rPr lang="pt-BR" altLang="pt-BR" b="1" dirty="0"/>
              <a:t>Priorização da colaboração</a:t>
            </a:r>
            <a:r>
              <a:rPr lang="pt-BR" altLang="pt-BR" dirty="0"/>
              <a:t> do cliente sobre a negociação de contratos</a:t>
            </a:r>
          </a:p>
          <a:p>
            <a:pPr lvl="1"/>
            <a:r>
              <a:rPr lang="pt-BR" altLang="pt-BR" dirty="0"/>
              <a:t>Os </a:t>
            </a:r>
            <a:r>
              <a:rPr lang="pt-BR" altLang="pt-BR" b="1" dirty="0"/>
              <a:t>indivíduos e suas interações</a:t>
            </a:r>
            <a:r>
              <a:rPr lang="pt-BR" altLang="pt-BR" dirty="0"/>
              <a:t> são mais importantes que os processos e ferramentas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6215ECFD-D44D-4207-B649-A54E8BB2F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2DF236C-9244-417D-8DB7-91C6D19D7DD2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Gerenciamento Ágil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>
            <a:extLst>
              <a:ext uri="{FF2B5EF4-FFF2-40B4-BE49-F238E27FC236}">
                <a16:creationId xmlns:a16="http://schemas.microsoft.com/office/drawing/2014/main" id="{91393BB0-331F-4D6D-9CF9-AE33D3DBF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496" y="1196753"/>
            <a:ext cx="8929117" cy="4032448"/>
          </a:xfrm>
        </p:spPr>
        <p:txBody>
          <a:bodyPr>
            <a:normAutofit lnSpcReduction="10000"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dirty="0"/>
              <a:t>Principais objetivos</a:t>
            </a:r>
          </a:p>
          <a:p>
            <a:pPr lvl="1"/>
            <a:r>
              <a:rPr lang="pt-BR" altLang="pt-BR" b="1" dirty="0"/>
              <a:t>Inovação contínua</a:t>
            </a:r>
            <a:r>
              <a:rPr lang="pt-BR" altLang="pt-BR" dirty="0"/>
              <a:t>: a </a:t>
            </a:r>
            <a:r>
              <a:rPr lang="pt-BR" altLang="pt-BR" dirty="0" err="1"/>
              <a:t>idéia</a:t>
            </a:r>
            <a:r>
              <a:rPr lang="pt-BR" altLang="pt-BR" dirty="0"/>
              <a:t> de inovação é associada a um ambiente cuja cultura estimule o </a:t>
            </a:r>
            <a:r>
              <a:rPr lang="pt-BR" altLang="pt-BR" dirty="0" err="1"/>
              <a:t>auto-gerenciamento</a:t>
            </a:r>
            <a:r>
              <a:rPr lang="pt-BR" altLang="pt-BR" dirty="0"/>
              <a:t> e a autodisciplina</a:t>
            </a:r>
          </a:p>
          <a:p>
            <a:pPr lvl="1"/>
            <a:r>
              <a:rPr lang="pt-BR" altLang="pt-BR" b="1" dirty="0"/>
              <a:t>Adaptabilidade do produto</a:t>
            </a:r>
            <a:r>
              <a:rPr lang="pt-BR" altLang="pt-BR" dirty="0"/>
              <a:t>: os produtos adaptáveis às novas necessidades do futuro</a:t>
            </a:r>
          </a:p>
          <a:p>
            <a:pPr lvl="1"/>
            <a:r>
              <a:rPr lang="pt-BR" altLang="pt-BR" b="1" dirty="0"/>
              <a:t>Tempos de entrega reduzidos</a:t>
            </a:r>
            <a:r>
              <a:rPr lang="pt-BR" altLang="pt-BR" dirty="0"/>
              <a:t>: direcionamento preciso e capacidade técnica da equipe</a:t>
            </a:r>
          </a:p>
          <a:p>
            <a:pPr lvl="1"/>
            <a:r>
              <a:rPr lang="pt-BR" altLang="pt-BR" b="1" dirty="0"/>
              <a:t>Capacidade de adaptação do processo e das pessoas</a:t>
            </a:r>
            <a:r>
              <a:rPr lang="pt-BR" altLang="pt-BR" dirty="0"/>
              <a:t>: equipe confortável com mudanças, processo leve</a:t>
            </a:r>
          </a:p>
          <a:p>
            <a:pPr lvl="1"/>
            <a:r>
              <a:rPr lang="pt-BR" altLang="pt-BR" b="1" dirty="0"/>
              <a:t>Resultados confiáveis</a:t>
            </a:r>
            <a:r>
              <a:rPr lang="pt-BR" altLang="pt-BR" dirty="0"/>
              <a:t>: entrega de produtos que garantam operação, crescimento e lucratividade da empresa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830E5250-D059-4130-9683-6AEEBDC141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BBECA98-E1E8-4941-BE41-0C85ABE62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76" y="2030"/>
            <a:ext cx="9132524" cy="762674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Gerenciamento Ágil de Projetos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>
            <a:extLst>
              <a:ext uri="{FF2B5EF4-FFF2-40B4-BE49-F238E27FC236}">
                <a16:creationId xmlns:a16="http://schemas.microsoft.com/office/drawing/2014/main" id="{19BE9052-00A5-40E5-AFB9-41707CCCC8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124745"/>
            <a:ext cx="8857109" cy="4896544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dirty="0">
                <a:effectLst/>
              </a:rPr>
              <a:t>Técnicas de Gerenciamento Ágil de Projetos</a:t>
            </a:r>
          </a:p>
          <a:p>
            <a:pPr lvl="1"/>
            <a:r>
              <a:rPr lang="pt-BR" altLang="pt-BR" dirty="0"/>
              <a:t>Foco nas pessoas</a:t>
            </a:r>
          </a:p>
          <a:p>
            <a:pPr lvl="2"/>
            <a:r>
              <a:rPr lang="pt-BR" altLang="pt-BR" dirty="0"/>
              <a:t>As pessoas e a maneira como interagem são determinantes mais importantes para o sucesso de um projeto</a:t>
            </a:r>
          </a:p>
          <a:p>
            <a:pPr lvl="1"/>
            <a:r>
              <a:rPr lang="pt-BR" altLang="pt-BR" dirty="0"/>
              <a:t>Organize seu projeto em iterações</a:t>
            </a:r>
          </a:p>
          <a:p>
            <a:pPr lvl="2"/>
            <a:r>
              <a:rPr lang="pt-BR" altLang="pt-BR" dirty="0"/>
              <a:t>Curtos períodos de tempo onde ao seu final chega-se a um objetivo específico</a:t>
            </a:r>
          </a:p>
          <a:p>
            <a:pPr lvl="1"/>
            <a:r>
              <a:rPr lang="pt-BR" altLang="pt-BR" dirty="0"/>
              <a:t>Estabeleça marco de entrega final somente se for realmente necessário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415E7D2-9330-4D68-998F-43E211EAF4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C97B30A-E69E-4912-85CA-1882EFDDE380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 dirty="0">
                <a:solidFill>
                  <a:schemeClr val="bg1"/>
                </a:solidFill>
                <a:effectLst/>
              </a:rPr>
              <a:t>Gerenciamento Ágil de Projetos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>
            <a:extLst>
              <a:ext uri="{FF2B5EF4-FFF2-40B4-BE49-F238E27FC236}">
                <a16:creationId xmlns:a16="http://schemas.microsoft.com/office/drawing/2014/main" id="{4BEF536D-D53C-438B-9152-F2FE288B0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3994" y="1124744"/>
            <a:ext cx="8964613" cy="4176464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dirty="0">
                <a:effectLst/>
              </a:rPr>
              <a:t>Técnicas de Gerenciamento Ágil de Projetos (cont...)</a:t>
            </a:r>
          </a:p>
          <a:p>
            <a:pPr lvl="1"/>
            <a:r>
              <a:rPr lang="pt-BR" altLang="pt-BR" dirty="0"/>
              <a:t>Tenha um plano de projeto de alto nível</a:t>
            </a:r>
          </a:p>
          <a:p>
            <a:pPr lvl="2"/>
            <a:r>
              <a:rPr lang="pt-BR" altLang="pt-BR" dirty="0"/>
              <a:t>Principais dependências externas, iterações planejadas e uma estimativa de término (se possível)</a:t>
            </a:r>
          </a:p>
          <a:p>
            <a:pPr lvl="1"/>
            <a:r>
              <a:rPr lang="pt-BR" altLang="pt-BR" dirty="0"/>
              <a:t>Crie planos de iteração detalhados com base no JIT (Just In Time)</a:t>
            </a:r>
          </a:p>
          <a:p>
            <a:pPr lvl="2"/>
            <a:r>
              <a:rPr lang="pt-BR" altLang="pt-BR" dirty="0"/>
              <a:t>Você só pode planejar precisamente com algumas semanas de antecedência da realização</a:t>
            </a:r>
          </a:p>
          <a:p>
            <a:pPr lvl="1"/>
            <a:r>
              <a:rPr lang="pt-BR" altLang="pt-BR" dirty="0"/>
              <a:t>Envolva todos da equipe no planejamento</a:t>
            </a:r>
          </a:p>
          <a:p>
            <a:pPr lvl="2"/>
            <a:r>
              <a:rPr lang="pt-BR" altLang="pt-BR" dirty="0"/>
              <a:t>Planejar as próprias atividades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4FC181E-FAA4-4E3D-A70C-47353832F4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2ED3D4B-4F2B-4AD9-8F67-D85DB2B3AF99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 dirty="0">
                <a:solidFill>
                  <a:schemeClr val="bg1"/>
                </a:solidFill>
                <a:effectLst/>
              </a:rPr>
              <a:t>Gerenciamento Ágil de Projetos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>
            <a:extLst>
              <a:ext uri="{FF2B5EF4-FFF2-40B4-BE49-F238E27FC236}">
                <a16:creationId xmlns:a16="http://schemas.microsoft.com/office/drawing/2014/main" id="{B363AE4E-DFA2-4605-BDF0-A39EB81243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496" y="1052737"/>
            <a:ext cx="8929117" cy="4176464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dirty="0">
                <a:effectLst/>
              </a:rPr>
              <a:t>Técnicas de Gerenciamento Ágil de Projetos (cont...)</a:t>
            </a:r>
          </a:p>
          <a:p>
            <a:pPr lvl="1"/>
            <a:r>
              <a:rPr lang="pt-BR" altLang="pt-BR" dirty="0"/>
              <a:t>As pessoas deveriam escolher seu trabalho ao invés de serem mandadas para fazê-lo</a:t>
            </a:r>
          </a:p>
          <a:p>
            <a:pPr lvl="2"/>
            <a:r>
              <a:rPr lang="pt-BR" altLang="pt-BR" dirty="0"/>
              <a:t>Organizar o próprio trabalho</a:t>
            </a:r>
          </a:p>
          <a:p>
            <a:pPr lvl="1"/>
            <a:r>
              <a:rPr lang="pt-BR" altLang="pt-BR" dirty="0"/>
              <a:t>Faça estimativa de coisas pequenas</a:t>
            </a:r>
          </a:p>
          <a:p>
            <a:pPr lvl="2"/>
            <a:r>
              <a:rPr lang="pt-BR" altLang="pt-BR" dirty="0"/>
              <a:t>É mais fácil fazer a estimativa de um trabalho que levará apenas um dia do que estimar algo que levará um mês.</a:t>
            </a:r>
          </a:p>
          <a:p>
            <a:pPr lvl="1"/>
            <a:r>
              <a:rPr lang="pt-BR" altLang="pt-BR" dirty="0"/>
              <a:t>As pessoas deveriam estimar seu próprio trabalho</a:t>
            </a:r>
          </a:p>
          <a:p>
            <a:pPr lvl="2"/>
            <a:r>
              <a:rPr lang="pt-BR" altLang="pt-BR" dirty="0"/>
              <a:t>As melhores estimativas vêm de baixo para cima e não de cima para baixo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8E65AC48-1E6E-434D-8552-8EF528BB0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FD6F529-2EE3-4EE0-9EA5-1DC54001F734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 dirty="0">
                <a:solidFill>
                  <a:schemeClr val="bg1"/>
                </a:solidFill>
                <a:effectLst/>
              </a:rPr>
              <a:t>Gerenciamento Ágil de Projetos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>
            <a:extLst>
              <a:ext uri="{FF2B5EF4-FFF2-40B4-BE49-F238E27FC236}">
                <a16:creationId xmlns:a16="http://schemas.microsoft.com/office/drawing/2014/main" id="{D8391A70-8C19-49CF-AD95-9A11FEB36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340769"/>
            <a:ext cx="8857109" cy="3888432"/>
          </a:xfrm>
        </p:spPr>
        <p:txBody>
          <a:bodyPr/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dirty="0"/>
              <a:t>Ambientes onde pode apresentar problemas</a:t>
            </a:r>
          </a:p>
          <a:p>
            <a:pPr lvl="1"/>
            <a:r>
              <a:rPr lang="pt-BR" altLang="pt-BR" dirty="0"/>
              <a:t>Cultura da documentação</a:t>
            </a:r>
          </a:p>
          <a:p>
            <a:pPr lvl="1"/>
            <a:r>
              <a:rPr lang="pt-BR" altLang="pt-BR" dirty="0"/>
              <a:t>Dificuldade para aceitar mudanças</a:t>
            </a:r>
          </a:p>
          <a:p>
            <a:pPr lvl="1"/>
            <a:r>
              <a:rPr lang="pt-BR" altLang="pt-BR" dirty="0"/>
              <a:t>Demora para obtenção da realimentação</a:t>
            </a:r>
          </a:p>
          <a:p>
            <a:pPr lvl="1"/>
            <a:r>
              <a:rPr lang="pt-BR" altLang="pt-BR" dirty="0"/>
              <a:t>Resistência cultural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255599FF-1DE4-4C56-896D-48F60A49D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8582473D-2248-4549-8A8C-3E9AF860ADA1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 dirty="0">
                <a:solidFill>
                  <a:schemeClr val="bg1"/>
                </a:solidFill>
                <a:effectLst/>
              </a:rPr>
              <a:t>Gerenciamento Ágil de Projetos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>
            <a:extLst>
              <a:ext uri="{FF2B5EF4-FFF2-40B4-BE49-F238E27FC236}">
                <a16:creationId xmlns:a16="http://schemas.microsoft.com/office/drawing/2014/main" id="{4B10D65C-8151-4E6C-8539-5A772F4F4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124745"/>
            <a:ext cx="8857109" cy="4104456"/>
          </a:xfrm>
        </p:spPr>
        <p:txBody>
          <a:bodyPr/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dirty="0"/>
              <a:t>Desvantagens do Método Ágil de GP</a:t>
            </a:r>
          </a:p>
          <a:p>
            <a:pPr lvl="1"/>
            <a:r>
              <a:rPr lang="pt-BR" altLang="pt-BR" dirty="0"/>
              <a:t>Dificuldade de manutenção pela falta de documentação</a:t>
            </a:r>
          </a:p>
          <a:p>
            <a:pPr lvl="1"/>
            <a:r>
              <a:rPr lang="pt-BR" altLang="pt-BR" dirty="0"/>
              <a:t>Efetividade da programação em pares: custo x benefício</a:t>
            </a:r>
          </a:p>
          <a:p>
            <a:pPr lvl="1"/>
            <a:r>
              <a:rPr lang="pt-BR" altLang="pt-BR" dirty="0"/>
              <a:t>Dificuldade de se ter o cliente no local</a:t>
            </a:r>
          </a:p>
          <a:p>
            <a:pPr lvl="1"/>
            <a:r>
              <a:rPr lang="pt-BR" altLang="pt-BR" dirty="0"/>
              <a:t>Dificuldade de estabelecer contrato com escopo variável</a:t>
            </a:r>
          </a:p>
          <a:p>
            <a:pPr lvl="1"/>
            <a:r>
              <a:rPr lang="pt-BR" altLang="pt-BR" dirty="0"/>
              <a:t>Requer colaboração e confiança entre equipe e cliente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C6622241-0CF6-40E8-AEEB-F2806895E2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2BFCE2E-7287-44E1-AC1F-49AA8B5887FC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 dirty="0">
                <a:solidFill>
                  <a:schemeClr val="bg1"/>
                </a:solidFill>
                <a:effectLst/>
              </a:rPr>
              <a:t>Gerenciamento Ágil de Projetos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174B9782-3952-4A0A-91EA-1DDBDA9D72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80728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Introdução: Gerenciamento de Projetos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52195089-74E5-4EFF-9332-09A240DD61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340768"/>
            <a:ext cx="9036496" cy="5112568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pt-BR" altLang="pt-BR" sz="2200" dirty="0"/>
              <a:t>Orientado a processos</a:t>
            </a:r>
          </a:p>
          <a:p>
            <a:pPr lvl="1">
              <a:lnSpc>
                <a:spcPct val="9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altLang="pt-BR" sz="1800" dirty="0"/>
              <a:t>Processos bem definidos devem ser impostos para garantir a qualidade do produto</a:t>
            </a:r>
          </a:p>
          <a:p>
            <a:pPr>
              <a:lnSpc>
                <a:spcPct val="9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pt-BR" altLang="pt-BR" sz="2200" dirty="0"/>
              <a:t>Rígido</a:t>
            </a:r>
          </a:p>
          <a:p>
            <a:pPr lvl="1">
              <a:lnSpc>
                <a:spcPct val="9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altLang="pt-BR" sz="1800" dirty="0"/>
              <a:t>Pressupõe que é possível especificar de antemão todos os requisitos do projeto</a:t>
            </a:r>
          </a:p>
          <a:p>
            <a:pPr>
              <a:lnSpc>
                <a:spcPct val="9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pt-BR" altLang="pt-BR" sz="2200" dirty="0"/>
              <a:t>Preditivo</a:t>
            </a:r>
          </a:p>
          <a:p>
            <a:pPr lvl="1">
              <a:lnSpc>
                <a:spcPct val="9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altLang="pt-BR" sz="1800" dirty="0"/>
              <a:t>Cada etapa de desenvolvimento é baseada na etapa anterior, parte do principio de que requisitos são estáveis</a:t>
            </a:r>
          </a:p>
          <a:p>
            <a:pPr>
              <a:lnSpc>
                <a:spcPct val="9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pt-BR" altLang="pt-BR" sz="2200" dirty="0"/>
              <a:t>Burocrático</a:t>
            </a:r>
          </a:p>
          <a:p>
            <a:pPr lvl="1">
              <a:lnSpc>
                <a:spcPct val="9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altLang="pt-BR" sz="1800" dirty="0"/>
              <a:t>Sobrecarrega desenvolvimento, pode comprometer a velocidade do projeto</a:t>
            </a:r>
          </a:p>
          <a:p>
            <a:pPr>
              <a:lnSpc>
                <a:spcPct val="9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pt-BR" altLang="pt-BR" sz="2200" dirty="0"/>
              <a:t>Possui forte resistência a mudanças</a:t>
            </a:r>
            <a:endParaRPr lang="pt-BR" altLang="pt-BR" dirty="0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19F90A9B-5A6E-4E70-B62F-56645A6A36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C1B7E041-D5D7-44E5-AAF3-061AA75AC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072" y="908720"/>
            <a:ext cx="8213087" cy="1143000"/>
          </a:xfrm>
        </p:spPr>
        <p:txBody>
          <a:bodyPr/>
          <a:lstStyle/>
          <a:p>
            <a:r>
              <a:rPr lang="pt-BR" altLang="pt-BR" sz="2800" dirty="0"/>
              <a:t>Abordagem Clássica </a:t>
            </a:r>
            <a:r>
              <a:rPr lang="pt-BR" altLang="pt-BR" sz="2800" i="1" dirty="0"/>
              <a:t>vs.</a:t>
            </a:r>
            <a:r>
              <a:rPr lang="pt-BR" altLang="pt-BR" sz="2800" dirty="0"/>
              <a:t> Abordagem Ágil</a:t>
            </a:r>
          </a:p>
        </p:txBody>
      </p:sp>
      <p:graphicFrame>
        <p:nvGraphicFramePr>
          <p:cNvPr id="100360" name="Group 8">
            <a:extLst>
              <a:ext uri="{FF2B5EF4-FFF2-40B4-BE49-F238E27FC236}">
                <a16:creationId xmlns:a16="http://schemas.microsoft.com/office/drawing/2014/main" id="{56425E5B-DA5C-421F-A4DD-216B23CEC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52444"/>
              </p:ext>
            </p:extLst>
          </p:nvPr>
        </p:nvGraphicFramePr>
        <p:xfrm>
          <a:off x="827584" y="2348880"/>
          <a:ext cx="7620000" cy="374174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4007063789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74567591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1326129633"/>
                    </a:ext>
                  </a:extLst>
                </a:gridCol>
              </a:tblGrid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pt-BR" altLang="pt-BR" sz="17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Clássica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Ágil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3248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Desenvolvedor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hábil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ágil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820644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Cliente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pouco envolvido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comprometido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63919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Requisitos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conhecidos, estáveis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emergentes, mutáveis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142064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Retrabalho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caro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barato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7710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Planejamento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direciona resultados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resultados o direcionam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799860"/>
                  </a:ext>
                </a:extLst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Foco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grandes projetos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projetos de natureza exploratória e inovadores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897762"/>
                  </a:ext>
                </a:extLst>
              </a:tr>
              <a:tr h="515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Objetivo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controlar, em busca de alcançar o planejado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47148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90963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306513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169545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1526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6098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0670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52425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5000"/>
                        </a:spcAft>
                        <a:buClr>
                          <a:srgbClr val="CC0000"/>
                        </a:buClr>
                        <a:buSzPct val="9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simplificar processo de desenvolvimento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365484"/>
                  </a:ext>
                </a:extLst>
              </a:tr>
            </a:tbl>
          </a:graphicData>
        </a:graphic>
      </p:graphicFrame>
      <p:sp>
        <p:nvSpPr>
          <p:cNvPr id="52" name="Espaço Reservado para Rodapé 3">
            <a:extLst>
              <a:ext uri="{FF2B5EF4-FFF2-40B4-BE49-F238E27FC236}">
                <a16:creationId xmlns:a16="http://schemas.microsoft.com/office/drawing/2014/main" id="{B3A7DE01-F49D-4BBD-B1A2-408E2F3098C5}"/>
              </a:ext>
            </a:extLst>
          </p:cNvPr>
          <p:cNvSpPr txBox="1">
            <a:spLocks/>
          </p:cNvSpPr>
          <p:nvPr/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 cap="small" baseline="0">
                <a:solidFill>
                  <a:srgbClr val="002060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6757DAB0-F995-4676-8403-2BEC93192E34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 dirty="0">
                <a:solidFill>
                  <a:schemeClr val="bg1"/>
                </a:solidFill>
                <a:effectLst/>
              </a:rPr>
              <a:t>Gerenciamento Ágil de Projetos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124744"/>
            <a:ext cx="8784976" cy="3661891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pt-BR" altLang="pt-BR" sz="2400" dirty="0"/>
              <a:t>Abordagem Clássica </a:t>
            </a:r>
            <a:r>
              <a:rPr lang="pt-BR" altLang="pt-BR" sz="2400" i="1" dirty="0"/>
              <a:t>vs.</a:t>
            </a:r>
            <a:r>
              <a:rPr lang="pt-BR" altLang="pt-BR" sz="2400" dirty="0"/>
              <a:t> Abordagem Ágil</a:t>
            </a:r>
          </a:p>
          <a:p>
            <a:pPr lvl="1"/>
            <a:r>
              <a:rPr lang="pt-BR" altLang="pt-BR" dirty="0"/>
              <a:t>Ciclo de vida ágil é semelhante ao clássico</a:t>
            </a:r>
          </a:p>
          <a:p>
            <a:pPr lvl="2"/>
            <a:r>
              <a:rPr lang="pt-BR" altLang="pt-BR" dirty="0"/>
              <a:t>Define o que o cliente quer e inicia o projeto</a:t>
            </a:r>
          </a:p>
          <a:p>
            <a:pPr lvl="2"/>
            <a:r>
              <a:rPr lang="pt-BR" altLang="pt-BR" dirty="0"/>
              <a:t>Planeja o projeto, calculando o esforço</a:t>
            </a:r>
          </a:p>
          <a:p>
            <a:pPr lvl="2"/>
            <a:r>
              <a:rPr lang="pt-BR" altLang="pt-BR" dirty="0"/>
              <a:t>Executa o plano, construindo a solução</a:t>
            </a:r>
          </a:p>
          <a:p>
            <a:pPr lvl="2"/>
            <a:r>
              <a:rPr lang="pt-BR" altLang="pt-BR" dirty="0"/>
              <a:t>Monitora resultados e entrega ao cliente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BCDD630-7694-4D97-9044-CB42E4BDB08B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 dirty="0">
                <a:solidFill>
                  <a:schemeClr val="bg1"/>
                </a:solidFill>
                <a:effectLst/>
              </a:rPr>
              <a:t>Gerenciamento Ágil de Projetos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836712"/>
            <a:ext cx="9112780" cy="1080120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2060"/>
              </a:buClr>
            </a:pPr>
            <a:r>
              <a:rPr lang="pt-BR" altLang="pt-BR" sz="2400" b="1" dirty="0"/>
              <a:t>Visão Geral da Governança de Projetos</a:t>
            </a:r>
          </a:p>
          <a:p>
            <a:pPr lvl="1">
              <a:buClr>
                <a:srgbClr val="002060"/>
              </a:buClr>
            </a:pPr>
            <a:r>
              <a:rPr lang="pt-BR" altLang="pt-BR" dirty="0"/>
              <a:t>A governança de projetos é uma estrutura de camadas que estabelece um sistema de tomada de decisões baseada em autoridade e responsabilidades. 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BCDD630-7694-4D97-9044-CB42E4BDB08B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60FCA-C8C3-45D4-A970-B776FB9D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853888" cy="48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59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496" y="908720"/>
            <a:ext cx="8784976" cy="504056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pt-BR" altLang="pt-BR" sz="2400" dirty="0"/>
              <a:t>Governança </a:t>
            </a:r>
            <a:r>
              <a:rPr lang="pt-BR" altLang="pt-BR" sz="2400" i="1" dirty="0"/>
              <a:t>vs.</a:t>
            </a:r>
            <a:r>
              <a:rPr lang="pt-BR" altLang="pt-BR" sz="2400" dirty="0"/>
              <a:t> Gerenciamento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F56088-2644-4AE8-97AB-25C7ED9A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712968" cy="518397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5035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496" y="836712"/>
            <a:ext cx="8784976" cy="504056"/>
          </a:xfrm>
        </p:spPr>
        <p:txBody>
          <a:bodyPr>
            <a:noAutofit/>
          </a:bodyPr>
          <a:lstStyle/>
          <a:p>
            <a:pPr>
              <a:buClr>
                <a:srgbClr val="002060"/>
              </a:buClr>
            </a:pPr>
            <a:r>
              <a:rPr lang="pt-BR" altLang="pt-BR" sz="2800" b="1" dirty="0"/>
              <a:t>Governança de Projetos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0D2498-62CD-4688-948A-F20BEFE5F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8568952" cy="524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08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99" y="836712"/>
            <a:ext cx="8784976" cy="864096"/>
          </a:xfrm>
        </p:spPr>
        <p:txBody>
          <a:bodyPr>
            <a:noAutofit/>
          </a:bodyPr>
          <a:lstStyle/>
          <a:p>
            <a:pPr>
              <a:buClr>
                <a:srgbClr val="002060"/>
              </a:buClr>
            </a:pPr>
            <a:r>
              <a:rPr lang="pt-BR" altLang="pt-BR" sz="2000" b="1" dirty="0"/>
              <a:t>Governança de Projetos</a:t>
            </a:r>
          </a:p>
          <a:p>
            <a:pPr lvl="1">
              <a:buClr>
                <a:srgbClr val="002060"/>
              </a:buClr>
            </a:pPr>
            <a:r>
              <a:rPr lang="pt-BR" altLang="pt-BR" dirty="0"/>
              <a:t>Características e Necessidades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B2976C-70E2-46EC-842B-E05FE297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80" y="1700808"/>
            <a:ext cx="8280920" cy="47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0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" y="764704"/>
            <a:ext cx="9135043" cy="5832648"/>
          </a:xfrm>
        </p:spPr>
        <p:txBody>
          <a:bodyPr>
            <a:noAutofit/>
          </a:bodyPr>
          <a:lstStyle/>
          <a:p>
            <a:pPr>
              <a:buClr>
                <a:srgbClr val="002060"/>
              </a:buClr>
            </a:pPr>
            <a:r>
              <a:rPr lang="pt-BR" altLang="pt-BR" sz="1800" b="1" dirty="0"/>
              <a:t>Boas Práticas do Modelo Híbrido</a:t>
            </a:r>
          </a:p>
          <a:p>
            <a:pPr lvl="1">
              <a:buClr>
                <a:srgbClr val="002060"/>
              </a:buClr>
            </a:pPr>
            <a:r>
              <a:rPr lang="pt-BR" altLang="pt-BR" sz="1700" dirty="0"/>
              <a:t>Estabeleça a governança para analisar e tomar decisão sobre o modelo de gestão de projeto;</a:t>
            </a:r>
          </a:p>
          <a:p>
            <a:pPr lvl="1">
              <a:buClr>
                <a:srgbClr val="002060"/>
              </a:buClr>
            </a:pPr>
            <a:r>
              <a:rPr lang="pt-BR" altLang="pt-BR" sz="1700" dirty="0"/>
              <a:t>Defina critérios para facilitar a tomada de decisão;</a:t>
            </a:r>
          </a:p>
          <a:p>
            <a:pPr lvl="1">
              <a:buClr>
                <a:srgbClr val="002060"/>
              </a:buClr>
            </a:pPr>
            <a:r>
              <a:rPr lang="pt-BR" altLang="pt-BR" sz="1700" dirty="0"/>
              <a:t>O Modelo Híbrido deve essencialmente e necessariamente ser customizado para cada ambiente de negócios e tipo de projeto;</a:t>
            </a:r>
          </a:p>
          <a:p>
            <a:pPr lvl="1">
              <a:buClr>
                <a:srgbClr val="002060"/>
              </a:buClr>
            </a:pPr>
            <a:r>
              <a:rPr lang="pt-BR" altLang="pt-BR" sz="1700" dirty="0"/>
              <a:t>Modelos são complementares: </a:t>
            </a:r>
            <a:r>
              <a:rPr lang="pt-BR" altLang="pt-BR" sz="1600" dirty="0"/>
              <a:t>Eles devem ser combinados para complementar as atividades, gerenciamento e controle;</a:t>
            </a:r>
          </a:p>
          <a:p>
            <a:pPr lvl="1">
              <a:buClr>
                <a:srgbClr val="002060"/>
              </a:buClr>
            </a:pPr>
            <a:r>
              <a:rPr lang="pt-BR" altLang="pt-BR" sz="1700" dirty="0"/>
              <a:t>Modelos não devem sofrer sobreposições;</a:t>
            </a:r>
          </a:p>
          <a:p>
            <a:pPr lvl="2">
              <a:buClr>
                <a:srgbClr val="002060"/>
              </a:buClr>
            </a:pPr>
            <a:r>
              <a:rPr lang="pt-BR" altLang="pt-BR" sz="1600" dirty="0"/>
              <a:t>Ex. Time Box e cronograma são sobre gerenciamento de tempo</a:t>
            </a:r>
          </a:p>
          <a:p>
            <a:pPr lvl="1">
              <a:buClr>
                <a:srgbClr val="002060"/>
              </a:buClr>
            </a:pPr>
            <a:r>
              <a:rPr lang="pt-BR" altLang="pt-BR" sz="1700" dirty="0"/>
              <a:t>As características dos produtos e serviços podem ser determinantes para a escolha do modelo de gestão de projetos; </a:t>
            </a:r>
          </a:p>
          <a:p>
            <a:pPr lvl="2">
              <a:buClr>
                <a:srgbClr val="002060"/>
              </a:buClr>
            </a:pPr>
            <a:r>
              <a:rPr lang="pt-BR" altLang="pt-BR" sz="1600" dirty="0"/>
              <a:t>Ex. Frequência de mudanças, grande numero de incertezas, riscos, custos, etc.</a:t>
            </a:r>
          </a:p>
          <a:p>
            <a:pPr lvl="1">
              <a:buClr>
                <a:srgbClr val="002060"/>
              </a:buClr>
            </a:pPr>
            <a:r>
              <a:rPr lang="pt-BR" altLang="pt-BR" sz="1700" dirty="0"/>
              <a:t>Identificar a abordagem predominante: Descritiva ou Empírica;</a:t>
            </a:r>
          </a:p>
          <a:p>
            <a:pPr lvl="2">
              <a:buClr>
                <a:srgbClr val="002060"/>
              </a:buClr>
            </a:pPr>
            <a:r>
              <a:rPr lang="pt-BR" altLang="pt-BR" sz="1600" dirty="0"/>
              <a:t>Elas ajudam na tomada de decisão sobre qual modelo deve ser adotado.</a:t>
            </a:r>
          </a:p>
          <a:p>
            <a:pPr lvl="1">
              <a:buClr>
                <a:srgbClr val="002060"/>
              </a:buClr>
            </a:pPr>
            <a:r>
              <a:rPr lang="pt-BR" altLang="pt-BR" sz="1700" dirty="0"/>
              <a:t>Os papeis das equipes de projetos devem ter responsabilidades bem definidas;</a:t>
            </a:r>
          </a:p>
          <a:p>
            <a:pPr lvl="1">
              <a:buClr>
                <a:srgbClr val="002060"/>
              </a:buClr>
            </a:pPr>
            <a:r>
              <a:rPr lang="pt-BR" altLang="pt-BR" sz="1700" dirty="0"/>
              <a:t>Gerenciamento e controle: Cuidado para não fazer o controle do controle</a:t>
            </a:r>
          </a:p>
          <a:p>
            <a:pPr lvl="2">
              <a:buClr>
                <a:srgbClr val="002060"/>
              </a:buClr>
            </a:pPr>
            <a:endParaRPr lang="pt-BR" altLang="pt-BR" sz="1600" dirty="0"/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 dirty="0"/>
              <a:t>Projeto de Software - Sildenir A. Ribeiro, </a:t>
            </a:r>
            <a:r>
              <a:rPr lang="pt-BR" altLang="pt-BR" dirty="0" err="1"/>
              <a:t>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20586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792088"/>
          </a:xfrm>
        </p:spPr>
        <p:txBody>
          <a:bodyPr>
            <a:normAutofit fontScale="62500" lnSpcReduction="20000"/>
          </a:bodyPr>
          <a:lstStyle/>
          <a:p>
            <a:pPr>
              <a:buClr>
                <a:srgbClr val="002060"/>
              </a:buClr>
            </a:pPr>
            <a:r>
              <a:rPr lang="pt-BR" altLang="pt-BR" sz="3300" dirty="0"/>
              <a:t>Modelo Híbrido</a:t>
            </a:r>
          </a:p>
          <a:p>
            <a:pPr lvl="1">
              <a:buClr>
                <a:srgbClr val="002060"/>
              </a:buClr>
            </a:pPr>
            <a:r>
              <a:rPr lang="pt-BR" altLang="pt-BR" sz="3400" dirty="0"/>
              <a:t>Comparação entre o Modelo Tradicional e Métodos Ágeis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F7D394-E915-4722-B287-08972D15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8208912" cy="49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14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792088"/>
          </a:xfrm>
        </p:spPr>
        <p:txBody>
          <a:bodyPr>
            <a:normAutofit fontScale="55000" lnSpcReduction="20000"/>
          </a:bodyPr>
          <a:lstStyle/>
          <a:p>
            <a:pPr>
              <a:buClr>
                <a:srgbClr val="002060"/>
              </a:buClr>
            </a:pPr>
            <a:r>
              <a:rPr lang="pt-BR" altLang="pt-BR" sz="3300" dirty="0"/>
              <a:t>Modelo Híbrido</a:t>
            </a:r>
          </a:p>
          <a:p>
            <a:pPr lvl="1">
              <a:buClr>
                <a:srgbClr val="002060"/>
              </a:buClr>
            </a:pPr>
            <a:r>
              <a:rPr lang="pt-BR" altLang="pt-BR" sz="3400" dirty="0"/>
              <a:t>Comparação entre o Modelo Tradicional e Métodos Ágeis (cont...)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Object 1" descr="preencoded.png">
            <a:extLst>
              <a:ext uri="{FF2B5EF4-FFF2-40B4-BE49-F238E27FC236}">
                <a16:creationId xmlns:a16="http://schemas.microsoft.com/office/drawing/2014/main" id="{F1C798AC-BE69-4F79-8B13-33156B777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9" t="9548" r="1837" b="16052"/>
          <a:stretch/>
        </p:blipFill>
        <p:spPr>
          <a:xfrm>
            <a:off x="539552" y="1556792"/>
            <a:ext cx="8496944" cy="501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8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792088"/>
          </a:xfrm>
        </p:spPr>
        <p:txBody>
          <a:bodyPr>
            <a:normAutofit fontScale="47500" lnSpcReduction="20000"/>
          </a:bodyPr>
          <a:lstStyle/>
          <a:p>
            <a:pPr>
              <a:buClr>
                <a:srgbClr val="002060"/>
              </a:buClr>
            </a:pPr>
            <a:r>
              <a:rPr lang="pt-BR" altLang="pt-BR" sz="3300" b="1" dirty="0"/>
              <a:t>Modelo Híbrido</a:t>
            </a:r>
          </a:p>
          <a:p>
            <a:pPr lvl="1">
              <a:buClr>
                <a:srgbClr val="002060"/>
              </a:buClr>
            </a:pPr>
            <a:r>
              <a:rPr lang="pt-BR" altLang="pt-BR" sz="3400" dirty="0"/>
              <a:t>Exemplo de modelos de gerenciamento de projetos que podem ser aplicados na produção de software </a:t>
            </a:r>
            <a:r>
              <a:rPr lang="pt-BR" altLang="pt-BR" sz="3400" i="1" dirty="0" err="1"/>
              <a:t>on-demand</a:t>
            </a:r>
            <a:r>
              <a:rPr lang="pt-BR" altLang="pt-BR" sz="3400" i="1" dirty="0"/>
              <a:t>.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78743C-E98F-4375-B547-1838FCA02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5"/>
          <a:stretch/>
        </p:blipFill>
        <p:spPr>
          <a:xfrm>
            <a:off x="862648" y="1556792"/>
            <a:ext cx="7920880" cy="50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1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Rectangle 3">
            <a:extLst>
              <a:ext uri="{FF2B5EF4-FFF2-40B4-BE49-F238E27FC236}">
                <a16:creationId xmlns:a16="http://schemas.microsoft.com/office/drawing/2014/main" id="{6156BE0C-CDD9-409A-B1E9-2B464EC205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124744"/>
            <a:ext cx="9036496" cy="4392488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sz="2600" dirty="0"/>
              <a:t>Particularidades</a:t>
            </a:r>
          </a:p>
          <a:p>
            <a:pPr lvl="1"/>
            <a:r>
              <a:rPr lang="pt-BR" altLang="pt-BR" sz="2200" dirty="0"/>
              <a:t>Invisibilidade</a:t>
            </a:r>
          </a:p>
          <a:p>
            <a:pPr lvl="2"/>
            <a:r>
              <a:rPr lang="pt-BR" altLang="pt-BR" sz="2200" dirty="0"/>
              <a:t>Progresso não é imediatamente visível</a:t>
            </a:r>
          </a:p>
          <a:p>
            <a:pPr lvl="1"/>
            <a:r>
              <a:rPr lang="pt-BR" altLang="pt-BR" sz="2200" dirty="0"/>
              <a:t>Complexidade</a:t>
            </a:r>
          </a:p>
          <a:p>
            <a:pPr lvl="1"/>
            <a:r>
              <a:rPr lang="pt-BR" altLang="pt-BR" sz="2200" dirty="0"/>
              <a:t>Flexibilidade</a:t>
            </a:r>
          </a:p>
          <a:p>
            <a:pPr lvl="2"/>
            <a:r>
              <a:rPr lang="pt-BR" altLang="pt-BR" sz="2200" dirty="0"/>
              <a:t>Propenso a um alto grau de mudança</a:t>
            </a:r>
          </a:p>
          <a:p>
            <a:pPr lvl="1"/>
            <a:r>
              <a:rPr lang="pt-BR" altLang="pt-BR" sz="2200" dirty="0"/>
              <a:t>Dificuldade de antever suas funcionalidades</a:t>
            </a:r>
          </a:p>
          <a:p>
            <a:pPr lvl="1"/>
            <a:r>
              <a:rPr lang="pt-BR" altLang="pt-BR" sz="2200" dirty="0"/>
              <a:t>Necessidades surgem durante seu desenvolvimento, e vão amadurecendo até a sua implantação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sz="2600" dirty="0"/>
              <a:t>A </a:t>
            </a:r>
            <a:r>
              <a:rPr lang="pt-BR" altLang="pt-BR" sz="2600" b="1" u="sng" dirty="0"/>
              <a:t>mudança</a:t>
            </a:r>
            <a:r>
              <a:rPr lang="pt-BR" altLang="pt-BR" sz="2600" dirty="0"/>
              <a:t> se torna inevitável</a:t>
            </a:r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4CE770D4-D96E-4B57-ACD3-15D7A3E5E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E7A9A9-D161-4B47-9275-896AF951319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6470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 sz="3000" dirty="0">
                <a:solidFill>
                  <a:schemeClr val="bg1"/>
                </a:solidFill>
                <a:effectLst/>
              </a:rPr>
              <a:t>Introdução: Gerenciamento de Projetos de SW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792088"/>
          </a:xfrm>
        </p:spPr>
        <p:txBody>
          <a:bodyPr>
            <a:normAutofit fontScale="62500" lnSpcReduction="20000"/>
          </a:bodyPr>
          <a:lstStyle/>
          <a:p>
            <a:pPr>
              <a:buClr>
                <a:srgbClr val="002060"/>
              </a:buClr>
            </a:pPr>
            <a:r>
              <a:rPr lang="pt-BR" altLang="pt-BR" sz="3300" b="1" dirty="0"/>
              <a:t>Modelo Híbrido</a:t>
            </a:r>
          </a:p>
          <a:p>
            <a:pPr lvl="1">
              <a:buClr>
                <a:srgbClr val="002060"/>
              </a:buClr>
            </a:pPr>
            <a:r>
              <a:rPr lang="pt-BR" altLang="pt-BR" sz="3400" dirty="0"/>
              <a:t>Exemplo completo: Híbrido </a:t>
            </a:r>
            <a:r>
              <a:rPr lang="pt-BR" altLang="pt-BR" sz="3400" dirty="0" err="1"/>
              <a:t>Vs</a:t>
            </a:r>
            <a:r>
              <a:rPr lang="pt-BR" altLang="pt-BR" sz="3400" dirty="0"/>
              <a:t> Tradicional</a:t>
            </a:r>
            <a:endParaRPr lang="pt-BR" altLang="pt-BR" sz="3400" i="1" dirty="0"/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BCCDE52-272B-4051-8EDB-76A01B87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4969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41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792088"/>
          </a:xfrm>
        </p:spPr>
        <p:txBody>
          <a:bodyPr>
            <a:normAutofit fontScale="62500" lnSpcReduction="20000"/>
          </a:bodyPr>
          <a:lstStyle/>
          <a:p>
            <a:pPr>
              <a:buClr>
                <a:srgbClr val="002060"/>
              </a:buClr>
            </a:pPr>
            <a:r>
              <a:rPr lang="pt-BR" altLang="pt-BR" sz="3300" b="1" dirty="0"/>
              <a:t>Modelo Híbrido</a:t>
            </a:r>
          </a:p>
          <a:p>
            <a:pPr lvl="1">
              <a:buClr>
                <a:srgbClr val="002060"/>
              </a:buClr>
            </a:pPr>
            <a:r>
              <a:rPr lang="pt-BR" altLang="pt-BR" sz="3400" dirty="0"/>
              <a:t>Complementariedade entre o modelo Híbrido e o Tradicional</a:t>
            </a:r>
            <a:endParaRPr lang="pt-BR" altLang="pt-BR" sz="3400" i="1" dirty="0"/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id="{BEFEFBFF-18AC-47BC-BC5A-74207CE1D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2" t="10957" r="6233" b="8642"/>
          <a:stretch/>
        </p:blipFill>
        <p:spPr>
          <a:xfrm>
            <a:off x="827584" y="1628800"/>
            <a:ext cx="799403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0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720080"/>
          </a:xfrm>
        </p:spPr>
        <p:txBody>
          <a:bodyPr>
            <a:normAutofit fontScale="47500" lnSpcReduction="20000"/>
          </a:bodyPr>
          <a:lstStyle/>
          <a:p>
            <a:pPr>
              <a:buClr>
                <a:srgbClr val="002060"/>
              </a:buClr>
            </a:pPr>
            <a:r>
              <a:rPr lang="pt-BR" altLang="pt-BR" sz="3300" b="1" dirty="0"/>
              <a:t>Modelo Híbrido</a:t>
            </a:r>
          </a:p>
          <a:p>
            <a:pPr lvl="1">
              <a:buClr>
                <a:srgbClr val="002060"/>
              </a:buClr>
            </a:pPr>
            <a:r>
              <a:rPr lang="pt-BR" altLang="pt-BR" sz="3400" dirty="0"/>
              <a:t>Exemplo de complementariedade entre o modelo Híbrido e o Tradicional</a:t>
            </a:r>
            <a:endParaRPr lang="pt-BR" altLang="pt-BR" sz="3400" i="1" dirty="0"/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D6FD81-B990-4716-BAC2-208C5583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8208912" cy="52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67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720080"/>
          </a:xfrm>
        </p:spPr>
        <p:txBody>
          <a:bodyPr>
            <a:normAutofit fontScale="55000" lnSpcReduction="20000"/>
          </a:bodyPr>
          <a:lstStyle/>
          <a:p>
            <a:pPr>
              <a:buClr>
                <a:srgbClr val="002060"/>
              </a:buClr>
            </a:pPr>
            <a:r>
              <a:rPr lang="pt-BR" altLang="pt-BR" sz="3300" b="1" dirty="0"/>
              <a:t>Modelo Híbrido</a:t>
            </a:r>
          </a:p>
          <a:p>
            <a:pPr lvl="1">
              <a:buClr>
                <a:srgbClr val="002060"/>
              </a:buClr>
            </a:pPr>
            <a:r>
              <a:rPr lang="pt-BR" altLang="pt-BR" sz="3400" dirty="0"/>
              <a:t>Gestão, Requisitos e Desenvolvimento</a:t>
            </a:r>
            <a:endParaRPr lang="pt-BR" altLang="pt-BR" sz="3400" i="1" dirty="0"/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Governança de Projetos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5AF928-6E88-4524-8F81-F9A7F7A5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0485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84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>
            <a:extLst>
              <a:ext uri="{FF2B5EF4-FFF2-40B4-BE49-F238E27FC236}">
                <a16:creationId xmlns:a16="http://schemas.microsoft.com/office/drawing/2014/main" id="{CF54D4F7-9673-4305-B7D7-23999C27D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504056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</a:pPr>
            <a:r>
              <a:rPr lang="pt-BR" altLang="pt-BR" dirty="0">
                <a:effectLst/>
              </a:rPr>
              <a:t>Referências Clássicas de Métodos Ágeis</a:t>
            </a:r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BBB0A704-7099-4F26-8FF5-97C47859B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097AD5-D7BB-404E-96AF-D9A3DC123F87}"/>
              </a:ext>
            </a:extLst>
          </p:cNvPr>
          <p:cNvSpPr txBox="1">
            <a:spLocks noChangeArrowheads="1"/>
          </p:cNvSpPr>
          <p:nvPr/>
        </p:nvSpPr>
        <p:spPr>
          <a:xfrm>
            <a:off x="11476" y="2030"/>
            <a:ext cx="9132524" cy="76267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 dirty="0">
                <a:solidFill>
                  <a:schemeClr val="bg1"/>
                </a:solidFill>
                <a:effectLst/>
              </a:rPr>
              <a:t>Referencias Bibliográficas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CA04AB5-0422-49FF-8FCF-9E015EE11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81819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34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5C8EDF18-3FF6-41F9-97B3-2D5D1EEE17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48072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Referências Bibliográficas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539D0C2D-2343-41BF-8DDE-85BBE81CC7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836712"/>
            <a:ext cx="8928992" cy="56166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pt-BR" altLang="pt-BR" sz="1400" dirty="0"/>
              <a:t>AMBLER, S. </a:t>
            </a:r>
            <a:r>
              <a:rPr lang="pt-BR" altLang="pt-BR" sz="1400" b="1" dirty="0"/>
              <a:t>Gerenciamento ágil de projetos</a:t>
            </a:r>
            <a:r>
              <a:rPr lang="pt-BR" altLang="pt-BR" sz="1400" dirty="0"/>
              <a:t>: Colocando o desenvolvimento de software em ordem. Mundo PM. out/</a:t>
            </a:r>
            <a:r>
              <a:rPr lang="pt-BR" altLang="pt-BR" sz="1400" dirty="0" err="1"/>
              <a:t>nov</a:t>
            </a:r>
            <a:r>
              <a:rPr lang="pt-BR" altLang="pt-BR" sz="1400" dirty="0"/>
              <a:t> 2006</a:t>
            </a:r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en-US" altLang="pt-BR" sz="1400" dirty="0"/>
              <a:t>ANDERSON, D. J. </a:t>
            </a:r>
            <a:r>
              <a:rPr lang="en-US" altLang="pt-BR" sz="1400" b="1" dirty="0"/>
              <a:t>Agile management for software engineering: </a:t>
            </a:r>
            <a:r>
              <a:rPr lang="en-US" altLang="pt-BR" sz="1400" dirty="0"/>
              <a:t>Applying the theory of constraints for business results. New Jersey: Prentice Hall, 2003. </a:t>
            </a:r>
            <a:r>
              <a:rPr lang="pt-BR" altLang="pt-BR" sz="1400" dirty="0"/>
              <a:t>336p.</a:t>
            </a:r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en-US" altLang="pt-BR" sz="1400" dirty="0"/>
              <a:t>AUGUSTINE, S. </a:t>
            </a:r>
            <a:r>
              <a:rPr lang="en-US" altLang="pt-BR" sz="1400" b="1" dirty="0"/>
              <a:t>Managing agile projects</a:t>
            </a:r>
            <a:r>
              <a:rPr lang="en-US" altLang="pt-BR" sz="1400" dirty="0"/>
              <a:t>. Prentice Hall, 2005. 264p.</a:t>
            </a:r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en-US" altLang="pt-BR" sz="1400" dirty="0"/>
              <a:t>AUGUSTINE, S.; PAYNE, B.; SENCINDIVER, F.; WOODCOCK, S. Agile project management: Steering from the edges. </a:t>
            </a:r>
            <a:r>
              <a:rPr lang="en-US" altLang="pt-BR" sz="1400" b="1" dirty="0"/>
              <a:t>Communications of the ACM</a:t>
            </a:r>
            <a:r>
              <a:rPr lang="en-US" altLang="pt-BR" sz="1400" dirty="0"/>
              <a:t>, v. 48, </a:t>
            </a:r>
            <a:r>
              <a:rPr lang="en-US" altLang="pt-BR" sz="1400" dirty="0" err="1"/>
              <a:t>dez</a:t>
            </a:r>
            <a:r>
              <a:rPr lang="en-US" altLang="pt-BR" sz="1400" dirty="0"/>
              <a:t>. 2005. p. 85-89.</a:t>
            </a:r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en-US" altLang="pt-BR" sz="1400" dirty="0"/>
              <a:t>BECK, K. 2001. AGILE ALLIANCE. </a:t>
            </a:r>
            <a:r>
              <a:rPr lang="en-US" altLang="pt-BR" sz="1400" b="1" dirty="0"/>
              <a:t>Manifesto for agile software development</a:t>
            </a:r>
            <a:r>
              <a:rPr lang="en-US" altLang="pt-BR" sz="1400" dirty="0"/>
              <a:t>. </a:t>
            </a:r>
            <a:r>
              <a:rPr lang="pt-BR" altLang="pt-BR" sz="1400" dirty="0"/>
              <a:t>Disponível em &lt;http://www.agilemanifesto.org/&gt;. Acesso em 29 nov. 2006.</a:t>
            </a:r>
            <a:endParaRPr lang="en-US" altLang="pt-BR" sz="1400" dirty="0"/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en-US" altLang="pt-BR" sz="1400" dirty="0"/>
              <a:t>CHIN, G. </a:t>
            </a:r>
            <a:r>
              <a:rPr lang="en-US" altLang="pt-BR" sz="1400" b="1" dirty="0"/>
              <a:t>Agile project management</a:t>
            </a:r>
            <a:r>
              <a:rPr lang="en-US" altLang="pt-BR" sz="1400" dirty="0"/>
              <a:t>: how to succeed in the face of changing project requirements. New York: </a:t>
            </a:r>
            <a:r>
              <a:rPr lang="en-US" altLang="pt-BR" sz="1400" dirty="0" err="1"/>
              <a:t>Amacon</a:t>
            </a:r>
            <a:r>
              <a:rPr lang="en-US" altLang="pt-BR" sz="1400" dirty="0"/>
              <a:t>, 2004. 229 p.</a:t>
            </a:r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en-US" altLang="pt-BR" sz="1400" dirty="0"/>
              <a:t>DECARLO, D. </a:t>
            </a:r>
            <a:r>
              <a:rPr lang="en-US" altLang="pt-BR" sz="1400" b="1" dirty="0"/>
              <a:t>Extreme project management</a:t>
            </a:r>
            <a:r>
              <a:rPr lang="en-US" altLang="pt-BR" sz="1400" dirty="0"/>
              <a:t>: Using leadership, principles, and tools to deliver value in the face of volatility. California: Jossey-Bass, 2004. 560p.</a:t>
            </a:r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en-US" altLang="pt-BR" sz="1400" dirty="0"/>
              <a:t>DECLARATION OF INTERDEPENDENCE. 2001. </a:t>
            </a:r>
            <a:r>
              <a:rPr lang="en-US" altLang="pt-BR" sz="1400" b="1" dirty="0"/>
              <a:t>Declaration of interdependence</a:t>
            </a:r>
            <a:r>
              <a:rPr lang="en-US" altLang="pt-BR" sz="1400" dirty="0"/>
              <a:t>. </a:t>
            </a:r>
            <a:r>
              <a:rPr lang="pt-BR" altLang="pt-BR" sz="1400" dirty="0"/>
              <a:t>Disponível em &lt;http://pmdoi.org/&gt;. Acesso em 29 nov. 2006.</a:t>
            </a:r>
            <a:endParaRPr lang="en-US" altLang="pt-BR" sz="1400" dirty="0"/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en-US" altLang="pt-BR" sz="1400" dirty="0"/>
              <a:t>GRIFFITHS, M. Using agile alongside the PMBOK.</a:t>
            </a:r>
            <a:r>
              <a:rPr lang="en-US" altLang="pt-BR" sz="1400" b="1" dirty="0"/>
              <a:t> PMI Global Congress Proceedings</a:t>
            </a:r>
            <a:r>
              <a:rPr lang="en-US" altLang="pt-BR" sz="1400" dirty="0"/>
              <a:t>, 2004.</a:t>
            </a:r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pt-PT" altLang="pt-BR" sz="1400" dirty="0"/>
              <a:t>HIGHSMITH, J. </a:t>
            </a:r>
            <a:r>
              <a:rPr lang="pt-PT" altLang="pt-BR" sz="1400" b="1" dirty="0"/>
              <a:t>Agile project management</a:t>
            </a:r>
            <a:r>
              <a:rPr lang="pt-PT" altLang="pt-BR" sz="1400" dirty="0"/>
              <a:t>: creating innovative products. Boston: Addison-Wesley, 2004. 312 p</a:t>
            </a:r>
            <a:r>
              <a:rPr lang="pt-BR" altLang="pt-BR" sz="1400" dirty="0"/>
              <a:t> .</a:t>
            </a:r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en-US" altLang="pt-BR" sz="1400" dirty="0"/>
              <a:t>KERZNER, H. </a:t>
            </a:r>
            <a:r>
              <a:rPr lang="en-US" altLang="pt-BR" sz="1400" b="1" dirty="0"/>
              <a:t>Project Management</a:t>
            </a:r>
            <a:r>
              <a:rPr lang="en-US" altLang="pt-BR" sz="1400" dirty="0"/>
              <a:t>: A Systems Approach to Planning, Scheduling, and Controlling.  New Jersey: John Wiley &amp; Sons, 2003. 912p.</a:t>
            </a:r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en-US" altLang="pt-BR" sz="1400" dirty="0"/>
              <a:t>PROJECT MANAGEMENT INSTITUTE – PMI. </a:t>
            </a:r>
            <a:r>
              <a:rPr lang="pt-BR" altLang="pt-BR" sz="1400" b="1" dirty="0"/>
              <a:t>PMBOK </a:t>
            </a:r>
            <a:r>
              <a:rPr lang="pt-BR" altLang="pt-BR" sz="1400" b="1" dirty="0" err="1"/>
              <a:t>Guide</a:t>
            </a:r>
            <a:r>
              <a:rPr lang="pt-BR" altLang="pt-BR" sz="1400" dirty="0"/>
              <a:t>: Um guia do conjunto de conhecimentos do gerenciamento de projetos. </a:t>
            </a:r>
            <a:r>
              <a:rPr lang="en-US" altLang="pt-BR" sz="1400" dirty="0"/>
              <a:t>Pennsylvania: Project Management Institute, 3. ed., 2004.</a:t>
            </a:r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pt-PT" altLang="pt-BR" sz="1400" dirty="0"/>
              <a:t>SCHWABER, K. </a:t>
            </a:r>
            <a:r>
              <a:rPr lang="pt-PT" altLang="pt-BR" sz="1400" b="1" dirty="0"/>
              <a:t>Agile Project Management with Scrum</a:t>
            </a:r>
            <a:r>
              <a:rPr lang="pt-PT" altLang="pt-BR" sz="1400" dirty="0"/>
              <a:t>. Microsoft Press, 2004.</a:t>
            </a:r>
            <a:endParaRPr lang="pt-BR" altLang="pt-BR" sz="1400" dirty="0"/>
          </a:p>
          <a:p>
            <a:pPr>
              <a:lnSpc>
                <a:spcPct val="110000"/>
              </a:lnSpc>
              <a:buClr>
                <a:srgbClr val="002060"/>
              </a:buClr>
            </a:pPr>
            <a:r>
              <a:rPr lang="pt-BR" altLang="pt-BR" sz="1400" dirty="0"/>
              <a:t>MAGALHÃES, A. </a:t>
            </a:r>
            <a:r>
              <a:rPr lang="pt-BR" altLang="pt-BR" sz="1400" b="1" dirty="0"/>
              <a:t>O gerenciamento de projetos desenvolvidos à luz das metodologias ágeis.</a:t>
            </a:r>
            <a:r>
              <a:rPr lang="pt-BR" altLang="pt-BR" sz="1400" dirty="0"/>
              <a:t> PMI-MG </a:t>
            </a:r>
            <a:r>
              <a:rPr lang="pt-BR" altLang="pt-BR" sz="1400" dirty="0" err="1"/>
              <a:t>jun</a:t>
            </a:r>
            <a:r>
              <a:rPr lang="pt-BR" altLang="pt-BR" sz="1400" dirty="0"/>
              <a:t>/2006. Disponível em &lt;http://www.pmimg.org.br/downloads/Palestra-GerenciamentoAgil.pdf&gt;. Acesso em 29 nov. 2006</a:t>
            </a:r>
          </a:p>
          <a:p>
            <a:endParaRPr lang="en-US" altLang="pt-BR" sz="1600" dirty="0"/>
          </a:p>
        </p:txBody>
      </p:sp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75CBACAC-2F98-430B-A248-859A8975BE9B}"/>
              </a:ext>
            </a:extLst>
          </p:cNvPr>
          <p:cNvSpPr txBox="1">
            <a:spLocks/>
          </p:cNvSpPr>
          <p:nvPr/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 cap="small" baseline="0">
                <a:solidFill>
                  <a:srgbClr val="002060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1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Projeto de Software - Sildenir A. Ribeiro, DSc</a:t>
            </a:r>
            <a:endParaRPr kumimoji="0" lang="pt-BR" altLang="pt-BR" sz="1100" b="1" i="0" u="none" strike="noStrike" kern="1200" cap="sm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24A8E22F-1092-4421-ACE9-6E8BDA53F3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"/>
            <a:ext cx="9144000" cy="1124744"/>
          </a:xfrm>
          <a:solidFill>
            <a:srgbClr val="002060"/>
          </a:solidFill>
        </p:spPr>
        <p:txBody>
          <a:bodyPr/>
          <a:lstStyle/>
          <a:p>
            <a:r>
              <a:rPr lang="pt-BR" altLang="pt-BR" sz="3200" dirty="0">
                <a:solidFill>
                  <a:schemeClr val="bg1"/>
                </a:solidFill>
              </a:rPr>
              <a:t>Gerenciamento Ágil de Projetos de Software</a:t>
            </a:r>
          </a:p>
        </p:txBody>
      </p:sp>
      <p:sp>
        <p:nvSpPr>
          <p:cNvPr id="162826" name="Text Box 10">
            <a:extLst>
              <a:ext uri="{FF2B5EF4-FFF2-40B4-BE49-F238E27FC236}">
                <a16:creationId xmlns:a16="http://schemas.microsoft.com/office/drawing/2014/main" id="{AEE438A5-FD7A-4C93-9696-E01CD2CEF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17032"/>
            <a:ext cx="9144000" cy="101566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altLang="pt-BR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Obrigado!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4BF767-FCF1-43F4-A12E-C2E9EE3B3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6055" y="1628800"/>
            <a:ext cx="9144000" cy="1440160"/>
          </a:xfrm>
        </p:spPr>
        <p:txBody>
          <a:bodyPr/>
          <a:lstStyle/>
          <a:p>
            <a:endParaRPr lang="pt-BR" dirty="0"/>
          </a:p>
          <a:p>
            <a:r>
              <a:rPr lang="pt-BR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Questões???</a:t>
            </a:r>
          </a:p>
        </p:txBody>
      </p:sp>
      <p:sp>
        <p:nvSpPr>
          <p:cNvPr id="11" name="Espaço Reservado para Rodapé 3">
            <a:extLst>
              <a:ext uri="{FF2B5EF4-FFF2-40B4-BE49-F238E27FC236}">
                <a16:creationId xmlns:a16="http://schemas.microsoft.com/office/drawing/2014/main" id="{95617AF8-354B-4699-976C-C8FFA0537F04}"/>
              </a:ext>
            </a:extLst>
          </p:cNvPr>
          <p:cNvSpPr txBox="1">
            <a:spLocks/>
          </p:cNvSpPr>
          <p:nvPr/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 cap="small" baseline="0">
                <a:solidFill>
                  <a:srgbClr val="002060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1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Projeto de Software - Sildenir A. Ribeiro, DSc</a:t>
            </a:r>
            <a:endParaRPr kumimoji="0" lang="pt-BR" altLang="pt-BR" sz="1100" b="1" i="0" u="none" strike="noStrike" kern="1200" cap="sm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3F7B668C-E3BE-4539-BE7B-96968763D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6" y="0"/>
            <a:ext cx="9141404" cy="764704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Ágil: Conceito e Definição</a:t>
            </a:r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3BB365A1-7193-4A36-B541-93B9C48F5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C8258C5-10C6-4A46-A049-0AFA05B98543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35075"/>
            <a:ext cx="7772400" cy="4210050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25000"/>
              </a:spcAft>
              <a:buClr>
                <a:srgbClr val="CC0000"/>
              </a:buClr>
              <a:buSzPct val="9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pt-BR" altLang="pt-BR" dirty="0">
                <a:cs typeface="Times New Roman" panose="02020603050405020304" pitchFamily="18" charset="0"/>
              </a:rPr>
              <a:t>Métodos ágeis (AM) é uma coleção de metodologias baseada na prática para modelagem efetiva de sistemas baseados em software. É uma filosofia onde muitas metodologias se encaixam.</a:t>
            </a:r>
          </a:p>
          <a:p>
            <a:pPr algn="just">
              <a:lnSpc>
                <a:spcPct val="90000"/>
              </a:lnSpc>
            </a:pPr>
            <a:r>
              <a:rPr lang="pt-BR" altLang="pt-BR" dirty="0">
                <a:cs typeface="Times New Roman" panose="02020603050405020304" pitchFamily="18" charset="0"/>
              </a:rPr>
              <a:t>As metodologias ágeis aplicam uma coleção de práticas, guiadas por princípios e valores que podem ser aplicados por profissionais de software no dia a dia. </a:t>
            </a:r>
          </a:p>
          <a:p>
            <a:pPr algn="just">
              <a:lnSpc>
                <a:spcPct val="90000"/>
              </a:lnSpc>
            </a:pPr>
            <a:endParaRPr lang="pt-BR" altLang="pt-BR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3">
            <a:extLst>
              <a:ext uri="{FF2B5EF4-FFF2-40B4-BE49-F238E27FC236}">
                <a16:creationId xmlns:a16="http://schemas.microsoft.com/office/drawing/2014/main" id="{8737DB37-A91C-4C8F-B4D3-931596DF81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052736"/>
            <a:ext cx="8871645" cy="4392488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buClr>
                <a:srgbClr val="002060"/>
              </a:buClr>
            </a:pPr>
            <a:r>
              <a:rPr lang="pt-BR" altLang="pt-BR" sz="28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O que é (e não é) métodos ágeis? </a:t>
            </a:r>
          </a:p>
          <a:p>
            <a:pPr lvl="1" algn="just">
              <a:lnSpc>
                <a:spcPct val="90000"/>
              </a:lnSpc>
              <a:buClr>
                <a:srgbClr val="002060"/>
              </a:buClr>
            </a:pPr>
            <a:r>
              <a:rPr lang="pt-BR" altLang="pt-BR" sz="2400" dirty="0">
                <a:cs typeface="Times New Roman" panose="02020603050405020304" pitchFamily="18" charset="0"/>
              </a:rPr>
              <a:t>Um modelo ágil é um modelo bom o suficiente, nada mais, o que implica que ele exibe as seguintes características: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pt-BR" altLang="pt-BR" sz="2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Ele</a:t>
            </a:r>
            <a:r>
              <a:rPr lang="pt-BR" altLang="pt-BR" sz="2200" dirty="0"/>
              <a:t> atende seu propósito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pt-BR" altLang="pt-BR" sz="2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Ele</a:t>
            </a:r>
            <a:r>
              <a:rPr lang="pt-BR" altLang="pt-BR" sz="2200" dirty="0"/>
              <a:t> é inteligível.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pt-BR" altLang="pt-BR" sz="2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Ele</a:t>
            </a:r>
            <a:r>
              <a:rPr lang="pt-BR" altLang="pt-BR" sz="2200" dirty="0"/>
              <a:t> é suficientemente preciso.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pt-BR" altLang="pt-BR" sz="2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Ele</a:t>
            </a:r>
            <a:r>
              <a:rPr lang="pt-BR" altLang="pt-BR" sz="2200" dirty="0"/>
              <a:t> é suficientemente consistente.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pt-BR" altLang="pt-BR" sz="2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Ele</a:t>
            </a:r>
            <a:r>
              <a:rPr lang="pt-BR" altLang="pt-BR" sz="2200" dirty="0"/>
              <a:t> é suficientemente detalhado.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pt-BR" altLang="pt-BR" sz="2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Ele</a:t>
            </a:r>
            <a:r>
              <a:rPr lang="pt-BR" altLang="pt-BR" sz="2200" dirty="0"/>
              <a:t> provê um valor positivo.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pt-BR" altLang="pt-BR" sz="2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Ele</a:t>
            </a:r>
            <a:r>
              <a:rPr lang="pt-BR" altLang="pt-BR" sz="2200" dirty="0"/>
              <a:t> é tão simples quanto possível.</a:t>
            </a:r>
          </a:p>
          <a:p>
            <a:pPr>
              <a:lnSpc>
                <a:spcPct val="90000"/>
              </a:lnSpc>
            </a:pPr>
            <a:endParaRPr lang="pt-BR" altLang="pt-BR" sz="28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0D8E6D5-1901-4378-AE45-E1ACBEA3F9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6" y="0"/>
            <a:ext cx="9141404" cy="764704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Ágil: Conceito e Definição</a:t>
            </a: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B6764EC3-EBBB-4942-A85A-BBC2BE196F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 dirty="0"/>
              <a:t>Projeto de Software - Sildenir A. Ribeiro, </a:t>
            </a:r>
            <a:r>
              <a:rPr lang="pt-BR" altLang="pt-BR" dirty="0" err="1"/>
              <a:t>DSc</a:t>
            </a:r>
            <a:endParaRPr lang="pt-BR" alt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>
            <a:extLst>
              <a:ext uri="{FF2B5EF4-FFF2-40B4-BE49-F238E27FC236}">
                <a16:creationId xmlns:a16="http://schemas.microsoft.com/office/drawing/2014/main" id="{389E3DFC-A519-4C88-9A2A-FE0018F25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712968" cy="3744416"/>
          </a:xfrm>
        </p:spPr>
        <p:txBody>
          <a:bodyPr>
            <a:normAutofit lnSpcReduction="10000"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pt-BR" altLang="pt-BR" sz="28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O que é (e não é) métodos ágeis?</a:t>
            </a:r>
          </a:p>
          <a:p>
            <a:pPr marL="1009650" lvl="1" indent="-609600">
              <a:buFont typeface="Wingdings" panose="05000000000000000000" pitchFamily="2" charset="2"/>
              <a:buChar char="ü"/>
            </a:pPr>
            <a:r>
              <a:rPr lang="pt-BR" altLang="pt-BR" sz="2400" dirty="0"/>
              <a:t>É uma atitude, não um processo prescritivo.</a:t>
            </a:r>
          </a:p>
          <a:p>
            <a:pPr marL="1009650" lvl="1" indent="-609600">
              <a:buFont typeface="Wingdings" panose="05000000000000000000" pitchFamily="2" charset="2"/>
              <a:buChar char="ü"/>
            </a:pPr>
            <a:r>
              <a:rPr lang="pt-BR" altLang="pt-BR" sz="2400" dirty="0"/>
              <a:t>É um suplemento aos métodos existentes, ele não é uma metodologia completa.</a:t>
            </a:r>
          </a:p>
          <a:p>
            <a:pPr marL="1009650" lvl="1" indent="-609600">
              <a:buFont typeface="Wingdings" panose="05000000000000000000" pitchFamily="2" charset="2"/>
              <a:buChar char="ü"/>
            </a:pPr>
            <a:r>
              <a:rPr lang="pt-BR" altLang="pt-BR" sz="2400" dirty="0"/>
              <a:t>É uma forma efetiva de se trabalhar em conjunto para atingir as necessidades das partes interessadas no projeto.</a:t>
            </a:r>
          </a:p>
          <a:p>
            <a:pPr marL="1009650" lvl="1" indent="-609600">
              <a:buFont typeface="Wingdings" panose="05000000000000000000" pitchFamily="2" charset="2"/>
              <a:buChar char="ü"/>
            </a:pPr>
            <a:r>
              <a:rPr lang="pt-BR" altLang="pt-BR" sz="2400" dirty="0"/>
              <a:t>É uma coisa que funciona na prática, não é teoria acadêmica.</a:t>
            </a:r>
          </a:p>
          <a:p>
            <a:pPr marL="609600" indent="-609600"/>
            <a:endParaRPr lang="pt-BR" altLang="pt-BR" sz="28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C0C917E-E393-4E23-BF94-8D7C89E6ABAF}"/>
              </a:ext>
            </a:extLst>
          </p:cNvPr>
          <p:cNvSpPr txBox="1">
            <a:spLocks noChangeArrowheads="1"/>
          </p:cNvSpPr>
          <p:nvPr/>
        </p:nvSpPr>
        <p:spPr>
          <a:xfrm>
            <a:off x="2596" y="0"/>
            <a:ext cx="9141404" cy="76470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Ágil: Conceito e Definição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07ED0DBD-B060-417C-9B4A-0DF0ECDCCC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 dirty="0"/>
              <a:t>Projeto de Software - Sildenir A. Ribeiro, </a:t>
            </a:r>
            <a:r>
              <a:rPr lang="pt-BR" altLang="pt-BR" dirty="0" err="1"/>
              <a:t>DSc</a:t>
            </a:r>
            <a:endParaRPr lang="pt-BR" alt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>
            <a:extLst>
              <a:ext uri="{FF2B5EF4-FFF2-40B4-BE49-F238E27FC236}">
                <a16:creationId xmlns:a16="http://schemas.microsoft.com/office/drawing/2014/main" id="{389E3DFC-A519-4C88-9A2A-FE0018F25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268760"/>
            <a:ext cx="8712968" cy="3744416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pt-BR" altLang="pt-BR" sz="2800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O que é (e não é) métodos ágeis?</a:t>
            </a:r>
          </a:p>
          <a:p>
            <a:pPr marL="1009650" lvl="1" indent="-609600">
              <a:buFont typeface="Wingdings" panose="05000000000000000000" pitchFamily="2" charset="2"/>
              <a:buChar char="ü"/>
            </a:pPr>
            <a:r>
              <a:rPr lang="pt-BR" altLang="pt-BR" sz="2400" dirty="0"/>
              <a:t>É para o desenvolvedor médio, mas não é um substituto de pessoas competentes.</a:t>
            </a:r>
          </a:p>
          <a:p>
            <a:pPr marL="1009650" lvl="1" indent="-609600">
              <a:buFont typeface="Wingdings" panose="05000000000000000000" pitchFamily="2" charset="2"/>
              <a:buChar char="ü"/>
            </a:pPr>
            <a:r>
              <a:rPr lang="pt-BR" altLang="pt-BR" sz="2400" dirty="0"/>
              <a:t>Não é um ataque à documentação, pelo contrário aconselha a criação de documentos que tem valor.</a:t>
            </a:r>
          </a:p>
          <a:p>
            <a:pPr marL="1009650" lvl="1" indent="-609600">
              <a:buFont typeface="Wingdings" panose="05000000000000000000" pitchFamily="2" charset="2"/>
              <a:buChar char="ü"/>
            </a:pPr>
            <a:r>
              <a:rPr lang="pt-BR" altLang="pt-BR" sz="2400" dirty="0"/>
              <a:t>Não é um ataque às ferramentas CASE.</a:t>
            </a:r>
          </a:p>
          <a:p>
            <a:pPr marL="609600" indent="-609600"/>
            <a:endParaRPr lang="pt-BR" altLang="pt-BR" sz="28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C0C917E-E393-4E23-BF94-8D7C89E6ABAF}"/>
              </a:ext>
            </a:extLst>
          </p:cNvPr>
          <p:cNvSpPr txBox="1">
            <a:spLocks noChangeArrowheads="1"/>
          </p:cNvSpPr>
          <p:nvPr/>
        </p:nvSpPr>
        <p:spPr>
          <a:xfrm>
            <a:off x="2596" y="0"/>
            <a:ext cx="9141404" cy="76470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anose="020B0502020202020204" pitchFamily="34" charset="0"/>
              </a:defRPr>
            </a:lvl9pPr>
          </a:lstStyle>
          <a:p>
            <a:r>
              <a:rPr lang="pt-BR" altLang="pt-BR">
                <a:solidFill>
                  <a:schemeClr val="bg1"/>
                </a:solidFill>
                <a:effectLst/>
              </a:rPr>
              <a:t>Ágil: Conceito e Definição</a:t>
            </a:r>
            <a:endParaRPr lang="pt-BR" altLang="pt-BR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F8F0C7C6-0159-4519-BCCF-70E93610C0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 dirty="0"/>
              <a:t>Projeto de Software - Sildenir A. Ribeiro, </a:t>
            </a:r>
            <a:r>
              <a:rPr lang="pt-BR" altLang="pt-BR" dirty="0" err="1"/>
              <a:t>DSc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99602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3F7B668C-E3BE-4539-BE7B-96968763D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6" y="0"/>
            <a:ext cx="9141404" cy="764704"/>
          </a:xfrm>
          <a:solidFill>
            <a:srgbClr val="002060"/>
          </a:solidFill>
        </p:spPr>
        <p:txBody>
          <a:bodyPr/>
          <a:lstStyle/>
          <a:p>
            <a:r>
              <a:rPr lang="pt-BR" altLang="pt-BR" dirty="0">
                <a:solidFill>
                  <a:schemeClr val="bg1"/>
                </a:solidFill>
                <a:effectLst/>
              </a:rPr>
              <a:t>Agilidade: Definição em Projeto de SW?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DF89001E-C0D8-4203-917C-B84BDC2D79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078" y="836712"/>
            <a:ext cx="9075425" cy="511256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sz="3100" dirty="0"/>
              <a:t>Agilidade: Termo geral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BR" altLang="pt-BR" sz="2900" dirty="0"/>
              <a:t>Rapidez, desembaraço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BR" altLang="pt-BR" sz="2900" dirty="0"/>
              <a:t>Qualidade de quem é veloz</a:t>
            </a:r>
          </a:p>
          <a:p>
            <a:pPr>
              <a:lnSpc>
                <a:spcPct val="12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sz="3400" dirty="0"/>
              <a:t>Agilidade em Projetos de Software: </a:t>
            </a:r>
          </a:p>
          <a:p>
            <a:pPr lvl="1">
              <a:lnSpc>
                <a:spcPct val="120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pt-BR" altLang="pt-BR" sz="2400" dirty="0"/>
              <a:t>Capacidade de responder rapidamente a </a:t>
            </a:r>
            <a:r>
              <a:rPr lang="pt-BR" altLang="pt-BR" sz="2400" b="1" u="sng" dirty="0"/>
              <a:t>mudanças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BR" altLang="pt-BR" sz="2300" dirty="0"/>
              <a:t>Mudanças de tecnologias, de equipe, de requisitos...</a:t>
            </a:r>
          </a:p>
          <a:p>
            <a:pPr>
              <a:lnSpc>
                <a:spcPct val="12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sz="3100" dirty="0"/>
              <a:t>Entregar valor ao cliente quando se lida com imprevisibilidade e dinamismo dos projetos</a:t>
            </a:r>
          </a:p>
          <a:p>
            <a:pPr>
              <a:lnSpc>
                <a:spcPct val="12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pt-BR" altLang="pt-BR" sz="3100" dirty="0"/>
              <a:t>Problema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BR" altLang="pt-BR" sz="2900" dirty="0"/>
              <a:t>Aparenta ser indisciplinado</a:t>
            </a:r>
          </a:p>
          <a:p>
            <a:pPr marL="0" indent="0">
              <a:lnSpc>
                <a:spcPct val="170000"/>
              </a:lnSpc>
              <a:buNone/>
            </a:pPr>
            <a:endParaRPr lang="pt-BR" altLang="pt-BR" dirty="0"/>
          </a:p>
        </p:txBody>
      </p:sp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3BB365A1-7193-4A36-B541-93B9C48F5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9552" y="6588208"/>
            <a:ext cx="7848872" cy="260648"/>
          </a:xfrm>
          <a:prstGeom prst="rect">
            <a:avLst/>
          </a:prstGeom>
        </p:spPr>
        <p:txBody>
          <a:bodyPr/>
          <a:lstStyle>
            <a:lvl1pPr algn="ctr">
              <a:defRPr sz="1100" b="1" cap="small" baseline="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altLang="pt-BR"/>
              <a:t>Projeto de Software - Sildenir A. Ribeiro, DSc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868562041"/>
      </p:ext>
    </p:extLst>
  </p:cSld>
  <p:clrMapOvr>
    <a:masterClrMapping/>
  </p:clrMapOvr>
</p:sld>
</file>

<file path=ppt/theme/theme1.xml><?xml version="1.0" encoding="utf-8"?>
<a:theme xmlns:a="http://schemas.openxmlformats.org/drawingml/2006/main" name="Vermelh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777777"/>
      </a:folHlink>
    </a:clrScheme>
    <a:fontScheme name="Vermelho">
      <a:majorFont>
        <a:latin typeface="Century Gothic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Vermelh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melh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melh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melh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melh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melh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rmelh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rmelh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rmelh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rmelh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rmelh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rmelh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2C5CF0618D9F429CEC3EBEA1BACF0E" ma:contentTypeVersion="3" ma:contentTypeDescription="Crie um novo documento." ma:contentTypeScope="" ma:versionID="195be91af29e54736e27585b896d10ce">
  <xsd:schema xmlns:xsd="http://www.w3.org/2001/XMLSchema" xmlns:xs="http://www.w3.org/2001/XMLSchema" xmlns:p="http://schemas.microsoft.com/office/2006/metadata/properties" xmlns:ns2="f0c53ddc-e8c3-4270-b8ea-aa5b2517f24c" targetNamespace="http://schemas.microsoft.com/office/2006/metadata/properties" ma:root="true" ma:fieldsID="2b3eb881f0dfb2a461a1f7ef4503718d" ns2:_="">
    <xsd:import namespace="f0c53ddc-e8c3-4270-b8ea-aa5b2517f2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c53ddc-e8c3-4270-b8ea-aa5b2517f2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A32EFE-1275-4A3E-B5EC-8F97891646C9}"/>
</file>

<file path=customXml/itemProps2.xml><?xml version="1.0" encoding="utf-8"?>
<ds:datastoreItem xmlns:ds="http://schemas.openxmlformats.org/officeDocument/2006/customXml" ds:itemID="{2AF5F1D7-800B-4395-A5B1-55FDFA651E64}"/>
</file>

<file path=customXml/itemProps3.xml><?xml version="1.0" encoding="utf-8"?>
<ds:datastoreItem xmlns:ds="http://schemas.openxmlformats.org/officeDocument/2006/customXml" ds:itemID="{75BCD8E1-71FC-4037-A8DC-28C99DFE4A7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2122</TotalTime>
  <Words>2931</Words>
  <Application>Microsoft Office PowerPoint</Application>
  <PresentationFormat>Apresentação na tela (4:3)</PresentationFormat>
  <Paragraphs>337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8" baseType="lpstr">
      <vt:lpstr>Amasis MT Pro Medium</vt:lpstr>
      <vt:lpstr>Arial</vt:lpstr>
      <vt:lpstr>Calibri</vt:lpstr>
      <vt:lpstr>Century Gothic</vt:lpstr>
      <vt:lpstr>Lucida Sans Unicode</vt:lpstr>
      <vt:lpstr>Times</vt:lpstr>
      <vt:lpstr>Times New Roman</vt:lpstr>
      <vt:lpstr>Trebuchet MS</vt:lpstr>
      <vt:lpstr>Verdana</vt:lpstr>
      <vt:lpstr>Wingdings</vt:lpstr>
      <vt:lpstr>Wingdings 3</vt:lpstr>
      <vt:lpstr>Vermelho</vt:lpstr>
      <vt:lpstr>Apresentação do PowerPoint</vt:lpstr>
      <vt:lpstr> Gestão Ágil de Projetos de Software </vt:lpstr>
      <vt:lpstr>Introdução: Gerenciamento de Projetos</vt:lpstr>
      <vt:lpstr>Apresentação do PowerPoint</vt:lpstr>
      <vt:lpstr>Ágil: Conceito e Definição</vt:lpstr>
      <vt:lpstr>Ágil: Conceito e Definição</vt:lpstr>
      <vt:lpstr>Apresentação do PowerPoint</vt:lpstr>
      <vt:lpstr>Apresentação do PowerPoint</vt:lpstr>
      <vt:lpstr>Agilidade: Definição em Projeto de SW?</vt:lpstr>
      <vt:lpstr>Apresentação do PowerPoint</vt:lpstr>
      <vt:lpstr>Metodologia Ágil / Manifesto Ágil</vt:lpstr>
      <vt:lpstr>Apresentação do PowerPoint</vt:lpstr>
      <vt:lpstr>Princípios do Manifesto Ágil</vt:lpstr>
      <vt:lpstr>Princípios do Manifesto Ágil</vt:lpstr>
      <vt:lpstr>Interdependência da Abordagem Ágil</vt:lpstr>
      <vt:lpstr>Apresentação do PowerPoint</vt:lpstr>
      <vt:lpstr>Interdependência da Abordagem Ágil</vt:lpstr>
      <vt:lpstr>Interdependência da Abordagem Ágil</vt:lpstr>
      <vt:lpstr>Gerenciamento de Projetos de SW</vt:lpstr>
      <vt:lpstr>Gerenciamento de Projetos de SW</vt:lpstr>
      <vt:lpstr>Quebra de Paradigma (Modelo Clássico x Ágil)</vt:lpstr>
      <vt:lpstr>Gerenciamento Ágil de Projetos de SW</vt:lpstr>
      <vt:lpstr>Apresentação do PowerPoint</vt:lpstr>
      <vt:lpstr>Gerenciamento Ágil de Projetos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Abordagem Clássica vs. Abordagem Ágil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 Bibliográficas</vt:lpstr>
      <vt:lpstr>Gerenciamento Ágil de Projetos de Software</vt:lpstr>
    </vt:vector>
  </TitlesOfParts>
  <Company>lql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Luciana</dc:creator>
  <cp:lastModifiedBy>Sildenir Alves Ribeiro</cp:lastModifiedBy>
  <cp:revision>259</cp:revision>
  <dcterms:created xsi:type="dcterms:W3CDTF">2007-02-01T23:39:42Z</dcterms:created>
  <dcterms:modified xsi:type="dcterms:W3CDTF">2022-03-07T21:44:22Z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0x010100F52C5CF0618D9F429CEC3EBEA1BACF0E</vt:lpwstr>
  </property>
</Properties>
</file>